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73" r:id="rId3"/>
    <p:sldId id="268" r:id="rId4"/>
    <p:sldId id="260" r:id="rId5"/>
    <p:sldId id="261" r:id="rId6"/>
    <p:sldId id="278" r:id="rId7"/>
    <p:sldId id="263" r:id="rId8"/>
    <p:sldId id="271" r:id="rId9"/>
    <p:sldId id="270" r:id="rId10"/>
    <p:sldId id="269" r:id="rId11"/>
    <p:sldId id="272" r:id="rId12"/>
    <p:sldId id="265" r:id="rId13"/>
    <p:sldId id="275" r:id="rId14"/>
    <p:sldId id="276" r:id="rId15"/>
    <p:sldId id="259" r:id="rId16"/>
  </p:sldIdLst>
  <p:sldSz cx="18288000" cy="10287000"/>
  <p:notesSz cx="6858000" cy="9144000"/>
  <p:embeddedFontLst>
    <p:embeddedFont>
      <p:font typeface="Arial Bold" panose="020B0704020202020204" pitchFamily="34" charset="0"/>
      <p:regular r:id="rId18"/>
      <p:bold r:id="rId19"/>
    </p:embeddedFont>
    <p:embeddedFont>
      <p:font typeface="Arial Bold Italics" panose="020B0604020202020204" charset="0"/>
      <p:regular r:id="rId20"/>
    </p:embeddedFont>
    <p:embeddedFont>
      <p:font typeface="Brush Script MT" panose="03060802040406070304" pitchFamily="66" charset="0"/>
      <p: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47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7931" autoAdjust="0"/>
  </p:normalViewPr>
  <p:slideViewPr>
    <p:cSldViewPr>
      <p:cViewPr varScale="1">
        <p:scale>
          <a:sx n="41" d="100"/>
          <a:sy n="41" d="100"/>
        </p:scale>
        <p:origin x="108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Prevalence of Alcohol Use Disorder( AUD %)</a:t>
            </a:r>
          </a:p>
        </c:rich>
      </c:tx>
      <c:layout>
        <c:manualLayout>
          <c:xMode val="edge"/>
          <c:yMode val="edge"/>
          <c:x val="0.18636410161019384"/>
          <c:y val="1.9744436512697201E-2"/>
        </c:manualLayout>
      </c:layout>
      <c:overlay val="0"/>
    </c:title>
    <c:autoTitleDeleted val="0"/>
    <c:plotArea>
      <c:layout>
        <c:manualLayout>
          <c:layoutTarget val="inner"/>
          <c:xMode val="edge"/>
          <c:yMode val="edge"/>
          <c:x val="0.16270382317245627"/>
          <c:y val="5.7560992041333768E-2"/>
          <c:w val="0.83184005621798152"/>
          <c:h val="0.75920907992258369"/>
        </c:manualLayout>
      </c:layout>
      <c:barChart>
        <c:barDir val="col"/>
        <c:grouping val="clustered"/>
        <c:varyColors val="1"/>
        <c:ser>
          <c:idx val="0"/>
          <c:order val="0"/>
          <c:tx>
            <c:strRef>
              <c:f>Sheet1!$B$1</c:f>
              <c:strCache>
                <c:ptCount val="1"/>
                <c:pt idx="0">
                  <c:v>AUD %</c:v>
                </c:pt>
              </c:strCache>
            </c:strRef>
          </c:tx>
          <c:invertIfNegative val="1"/>
          <c:cat>
            <c:strRef>
              <c:f>Sheet1!$A$2:$A$4</c:f>
              <c:strCache>
                <c:ptCount val="3"/>
                <c:pt idx="0">
                  <c:v>Kenya</c:v>
                </c:pt>
                <c:pt idx="1">
                  <c:v>South Africa</c:v>
                </c:pt>
                <c:pt idx="2">
                  <c:v>Nigeria</c:v>
                </c:pt>
              </c:strCache>
            </c:strRef>
          </c:cat>
          <c:val>
            <c:numRef>
              <c:f>Sheet1!$B$2:$B$4</c:f>
              <c:numCache>
                <c:formatCode>General</c:formatCode>
                <c:ptCount val="3"/>
                <c:pt idx="0">
                  <c:v>17</c:v>
                </c:pt>
                <c:pt idx="1">
                  <c:v>21</c:v>
                </c:pt>
                <c:pt idx="2">
                  <c:v>20</c:v>
                </c:pt>
              </c:numCache>
            </c:numRef>
          </c:val>
          <c:extLst>
            <c:ext xmlns:c16="http://schemas.microsoft.com/office/drawing/2014/chart" uri="{C3380CC4-5D6E-409C-BE32-E72D297353CC}">
              <c16:uniqueId val="{00000000-A149-4480-93E0-949701B1931A}"/>
            </c:ext>
          </c:extLst>
        </c:ser>
        <c:dLbls>
          <c:showLegendKey val="0"/>
          <c:showVal val="0"/>
          <c:showCatName val="0"/>
          <c:showSerName val="0"/>
          <c:showPercent val="0"/>
          <c:showBubbleSize val="0"/>
        </c:dLbls>
        <c:gapWidth val="150"/>
        <c:axId val="-2068027336"/>
        <c:axId val="-2113994440"/>
      </c:barChart>
      <c:catAx>
        <c:axId val="-2068027336"/>
        <c:scaling>
          <c:orientation val="minMax"/>
        </c:scaling>
        <c:delete val="0"/>
        <c:axPos val="b"/>
        <c:numFmt formatCode="General" sourceLinked="0"/>
        <c:majorTickMark val="out"/>
        <c:minorTickMark val="none"/>
        <c:tickLblPos val="nextTo"/>
        <c:crossAx val="-2113994440"/>
        <c:crosses val="autoZero"/>
        <c:auto val="1"/>
        <c:lblAlgn val="ctr"/>
        <c:lblOffset val="100"/>
        <c:noMultiLvlLbl val="0"/>
      </c:catAx>
      <c:valAx>
        <c:axId val="-2113994440"/>
        <c:scaling>
          <c:orientation val="minMax"/>
        </c:scaling>
        <c:delete val="0"/>
        <c:axPos val="l"/>
        <c:title>
          <c:tx>
            <c:rich>
              <a:bodyPr/>
              <a:lstStyle/>
              <a:p>
                <a:pPr>
                  <a:defRPr/>
                </a:pPr>
                <a:r>
                  <a:rPr lang="en-GB" dirty="0"/>
                  <a:t>AUD</a:t>
                </a:r>
                <a:r>
                  <a:rPr lang="en-GB" baseline="0" dirty="0"/>
                  <a:t> %</a:t>
                </a:r>
                <a:endParaRPr lang="en-GB" dirty="0"/>
              </a:p>
            </c:rich>
          </c:tx>
          <c:overlay val="0"/>
        </c:title>
        <c:numFmt formatCode="General" sourceLinked="1"/>
        <c:majorTickMark val="out"/>
        <c:minorTickMark val="none"/>
        <c:tickLblPos val="nextTo"/>
        <c:crossAx val="-2068027336"/>
        <c:crosses val="autoZero"/>
        <c:crossBetween val="between"/>
      </c:valAx>
      <c:dTable>
        <c:showHorzBorder val="1"/>
        <c:showVertBorder val="1"/>
        <c:showOutline val="1"/>
        <c:showKeys val="1"/>
      </c:dTable>
    </c:plotArea>
    <c:plotVisOnly val="1"/>
    <c:dispBlanksAs val="gap"/>
    <c:showDLblsOverMax val="1"/>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2713670485779652E-2"/>
          <c:y val="0.15891318029346801"/>
          <c:w val="0.90522694700187567"/>
          <c:h val="0.6835264842352754"/>
        </c:manualLayout>
      </c:layout>
      <c:scatterChart>
        <c:scatterStyle val="lineMarker"/>
        <c:varyColors val="0"/>
        <c:ser>
          <c:idx val="0"/>
          <c:order val="0"/>
          <c:spPr>
            <a:ln w="25400" cap="rnd">
              <a:noFill/>
              <a:round/>
            </a:ln>
            <a:effectLst>
              <a:outerShdw blurRad="40000" dist="23000" dir="5400000" rotWithShape="0">
                <a:srgbClr val="000000">
                  <a:alpha val="35000"/>
                </a:srgbClr>
              </a:outerShdw>
            </a:effectLst>
          </c:spPr>
          <c:marker>
            <c:symbol val="circle"/>
            <c:size val="5"/>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a:solidFill>
                  <a:schemeClr val="accent1"/>
                </a:solidFill>
                <a:round/>
              </a:ln>
              <a:effectLst>
                <a:outerShdw blurRad="40000" dist="23000" dir="5400000" rotWithShape="0">
                  <a:srgbClr val="000000">
                    <a:alpha val="35000"/>
                  </a:srgbClr>
                </a:outerShdw>
              </a:effectLst>
            </c:spPr>
          </c:marker>
          <c:dLbls>
            <c:dLbl>
              <c:idx val="0"/>
              <c:layout>
                <c:manualLayout>
                  <c:x val="-0.71220967372519373"/>
                  <c:y val="-3.1036420398133983E-2"/>
                </c:manualLayout>
              </c:layout>
              <c:tx>
                <c:rich>
                  <a:bodyPr rot="0" spcFirstLastPara="1" vertOverflow="ellipsis" vert="horz" wrap="square" lIns="38100" tIns="19050" rIns="38100" bIns="19050" anchor="ctr" anchorCtr="1">
                    <a:noAutofit/>
                  </a:bodyPr>
                  <a:lstStyle/>
                  <a:p>
                    <a:pPr>
                      <a:defRPr sz="2400" b="1" i="0" u="none" strike="noStrike" kern="1200" baseline="0">
                        <a:solidFill>
                          <a:srgbClr val="00B050"/>
                        </a:solidFill>
                        <a:latin typeface="Arial" panose="020B0604020202020204" pitchFamily="34" charset="0"/>
                        <a:ea typeface="+mn-ea"/>
                        <a:cs typeface="Arial" panose="020B0604020202020204" pitchFamily="34" charset="0"/>
                      </a:defRPr>
                    </a:pPr>
                    <a:fld id="{82ABC764-5A2F-42D5-9DB8-12FBF3A23235}" type="CELLRANGE">
                      <a:rPr lang="en-US" b="1" smtClean="0">
                        <a:solidFill>
                          <a:srgbClr val="00B050"/>
                        </a:solidFill>
                      </a:rPr>
                      <a:pPr>
                        <a:defRPr b="1">
                          <a:solidFill>
                            <a:srgbClr val="00B050"/>
                          </a:solidFill>
                        </a:defRPr>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sz="2400" b="1" i="0" u="none" strike="noStrike" kern="1200" baseline="0">
                      <a:solidFill>
                        <a:srgbClr val="00B050"/>
                      </a:solidFill>
                      <a:latin typeface="Arial" panose="020B0604020202020204" pitchFamily="34" charset="0"/>
                      <a:ea typeface="+mn-ea"/>
                      <a:cs typeface="Arial" panose="020B0604020202020204" pitchFamily="34" charset="0"/>
                    </a:defRPr>
                  </a:pPr>
                  <a:endParaRPr lang="en-GB"/>
                </a:p>
              </c:txPr>
              <c:dLblPos val="r"/>
              <c:showLegendKey val="0"/>
              <c:showVal val="1"/>
              <c:showCatName val="1"/>
              <c:showSerName val="0"/>
              <c:showPercent val="0"/>
              <c:showBubbleSize val="0"/>
              <c:extLst>
                <c:ext xmlns:c15="http://schemas.microsoft.com/office/drawing/2012/chart" uri="{CE6537A1-D6FC-4f65-9D91-7224C49458BB}">
                  <c15:layout>
                    <c:manualLayout>
                      <c:w val="0.18679138943913076"/>
                      <c:h val="6.7532984225636819E-2"/>
                    </c:manualLayout>
                  </c15:layout>
                  <c15:dlblFieldTable/>
                  <c15:showDataLabelsRange val="1"/>
                </c:ext>
                <c:ext xmlns:c16="http://schemas.microsoft.com/office/drawing/2014/chart" uri="{C3380CC4-5D6E-409C-BE32-E72D297353CC}">
                  <c16:uniqueId val="{00000000-9D51-4D7A-9406-D20C734B8FE7}"/>
                </c:ext>
              </c:extLst>
            </c:dLbl>
            <c:dLbl>
              <c:idx val="1"/>
              <c:layout>
                <c:manualLayout>
                  <c:x val="-0.64891651161813269"/>
                  <c:y val="-2.0690919778544425E-2"/>
                </c:manualLayout>
              </c:layout>
              <c:tx>
                <c:rich>
                  <a:bodyPr rot="0" spcFirstLastPara="1" vertOverflow="clip" horzOverflow="clip" vert="horz" wrap="square" lIns="38100" tIns="19050" rIns="38100" bIns="19050" anchor="ctr" anchorCtr="1">
                    <a:noAutofit/>
                  </a:bodyPr>
                  <a:lstStyle/>
                  <a:p>
                    <a:pPr>
                      <a:defRPr sz="2400" b="1" i="0" u="none" strike="noStrike" kern="1200" baseline="0">
                        <a:solidFill>
                          <a:srgbClr val="00B050"/>
                        </a:solidFill>
                        <a:latin typeface="Arial" panose="020B0604020202020204" pitchFamily="34" charset="0"/>
                        <a:ea typeface="+mn-ea"/>
                        <a:cs typeface="Arial" panose="020B0604020202020204" pitchFamily="34" charset="0"/>
                      </a:defRPr>
                    </a:pPr>
                    <a:fld id="{B9B081C5-6D28-4C95-A900-784679D80617}" type="CELLRANGE">
                      <a:rPr lang="en-US" b="1">
                        <a:solidFill>
                          <a:srgbClr val="00B050"/>
                        </a:solidFill>
                      </a:rPr>
                      <a:pPr>
                        <a:defRPr b="1">
                          <a:solidFill>
                            <a:srgbClr val="00B050"/>
                          </a:solidFill>
                        </a:defRPr>
                      </a:pPr>
                      <a:t>[CELLRANGE]</a:t>
                    </a:fld>
                    <a:r>
                      <a:rPr lang="en-US" b="1" baseline="0" dirty="0">
                        <a:solidFill>
                          <a:srgbClr val="00B050"/>
                        </a:solidFill>
                      </a:rPr>
                      <a:t>,</a:t>
                    </a:r>
                  </a:p>
                </c:rich>
              </c:tx>
              <c:spPr>
                <a:noFill/>
                <a:ln>
                  <a:noFill/>
                </a:ln>
                <a:effectLst/>
              </c:spPr>
              <c:txPr>
                <a:bodyPr rot="0" spcFirstLastPara="1" vertOverflow="clip" horzOverflow="clip" vert="horz" wrap="square" lIns="38100" tIns="19050" rIns="38100" bIns="19050" anchor="ctr" anchorCtr="1">
                  <a:noAutofit/>
                </a:bodyPr>
                <a:lstStyle/>
                <a:p>
                  <a:pPr>
                    <a:defRPr sz="2400" b="1" i="0" u="none" strike="noStrike" kern="1200" baseline="0">
                      <a:solidFill>
                        <a:srgbClr val="00B050"/>
                      </a:solidFill>
                      <a:latin typeface="Arial" panose="020B0604020202020204" pitchFamily="34" charset="0"/>
                      <a:ea typeface="+mn-ea"/>
                      <a:cs typeface="Arial" panose="020B0604020202020204" pitchFamily="34" charset="0"/>
                    </a:defRPr>
                  </a:pPr>
                  <a:endParaRPr lang="en-KE"/>
                </a:p>
              </c:txPr>
              <c:dLblPos val="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16772826660571741"/>
                      <c:h val="0.27651209674134647"/>
                    </c:manualLayout>
                  </c15:layout>
                  <c15:dlblFieldTable/>
                  <c15:showDataLabelsRange val="1"/>
                </c:ext>
                <c:ext xmlns:c16="http://schemas.microsoft.com/office/drawing/2014/chart" uri="{C3380CC4-5D6E-409C-BE32-E72D297353CC}">
                  <c16:uniqueId val="{00000001-9D51-4D7A-9406-D20C734B8FE7}"/>
                </c:ext>
              </c:extLst>
            </c:dLbl>
            <c:dLbl>
              <c:idx val="2"/>
              <c:layout>
                <c:manualLayout>
                  <c:x val="-0.56088497504227275"/>
                  <c:y val="1.2414600743507505E-2"/>
                </c:manualLayout>
              </c:layout>
              <c:tx>
                <c:rich>
                  <a:bodyPr rot="0" spcFirstLastPara="1" vertOverflow="clip" horzOverflow="clip" vert="horz" wrap="square" lIns="38100" tIns="19050" rIns="38100" bIns="19050" anchor="ctr" anchorCtr="1">
                    <a:noAutofit/>
                  </a:bodyPr>
                  <a:lstStyle/>
                  <a:p>
                    <a:pPr>
                      <a:defRPr sz="2400" b="1" i="0" u="none" strike="noStrike" kern="1200" baseline="0">
                        <a:solidFill>
                          <a:srgbClr val="00B050"/>
                        </a:solidFill>
                        <a:latin typeface="Arial" panose="020B0604020202020204" pitchFamily="34" charset="0"/>
                        <a:ea typeface="+mn-ea"/>
                        <a:cs typeface="Arial" panose="020B0604020202020204" pitchFamily="34" charset="0"/>
                      </a:defRPr>
                    </a:pPr>
                    <a:fld id="{DA74C101-37C0-4488-B95E-C8B01B023016}" type="CELLRANGE">
                      <a:rPr lang="en-US" b="1">
                        <a:solidFill>
                          <a:srgbClr val="00B050"/>
                        </a:solidFill>
                      </a:rPr>
                      <a:pPr>
                        <a:defRPr b="1">
                          <a:solidFill>
                            <a:srgbClr val="00B050"/>
                          </a:solidFill>
                        </a:defRPr>
                      </a:pPr>
                      <a:t>[CELLRANGE]</a:t>
                    </a:fld>
                    <a:endParaRPr lang="en-GB"/>
                  </a:p>
                </c:rich>
              </c:tx>
              <c:spPr>
                <a:noFill/>
                <a:ln>
                  <a:noFill/>
                </a:ln>
                <a:effectLst/>
              </c:spPr>
              <c:txPr>
                <a:bodyPr rot="0" spcFirstLastPara="1" vertOverflow="clip" horzOverflow="clip" vert="horz" wrap="square" lIns="38100" tIns="19050" rIns="38100" bIns="19050" anchor="ctr" anchorCtr="1">
                  <a:noAutofit/>
                </a:bodyPr>
                <a:lstStyle/>
                <a:p>
                  <a:pPr>
                    <a:defRPr sz="2400" b="1" i="0" u="none" strike="noStrike" kern="1200" baseline="0">
                      <a:solidFill>
                        <a:srgbClr val="00B050"/>
                      </a:solidFill>
                      <a:latin typeface="Arial" panose="020B0604020202020204" pitchFamily="34" charset="0"/>
                      <a:ea typeface="+mn-ea"/>
                      <a:cs typeface="Arial" panose="020B0604020202020204" pitchFamily="34" charset="0"/>
                    </a:defRPr>
                  </a:pPr>
                  <a:endParaRPr lang="en-GB"/>
                </a:p>
              </c:txPr>
              <c:dLblPos val="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18679138943913076"/>
                      <c:h val="0.16271158992586104"/>
                    </c:manualLayout>
                  </c15:layout>
                  <c15:dlblFieldTable/>
                  <c15:showDataLabelsRange val="1"/>
                </c:ext>
                <c:ext xmlns:c16="http://schemas.microsoft.com/office/drawing/2014/chart" uri="{C3380CC4-5D6E-409C-BE32-E72D297353CC}">
                  <c16:uniqueId val="{00000002-9D51-4D7A-9406-D20C734B8FE7}"/>
                </c:ext>
              </c:extLst>
            </c:dLbl>
            <c:dLbl>
              <c:idx val="3"/>
              <c:layout>
                <c:manualLayout>
                  <c:x val="-0.36446164444731155"/>
                  <c:y val="2.6898383071567729E-2"/>
                </c:manualLayout>
              </c:layout>
              <c:tx>
                <c:rich>
                  <a:bodyPr rot="0" spcFirstLastPara="1" vertOverflow="clip" horzOverflow="clip" vert="horz" wrap="square" lIns="38100" tIns="19050" rIns="38100" bIns="19050" anchor="ctr" anchorCtr="1">
                    <a:noAutofit/>
                  </a:bodyPr>
                  <a:lstStyle/>
                  <a:p>
                    <a:pPr>
                      <a:defRPr sz="2400" b="1" i="0" u="none" strike="noStrike" kern="1200" baseline="0">
                        <a:solidFill>
                          <a:srgbClr val="00B050"/>
                        </a:solidFill>
                        <a:latin typeface="Arial" panose="020B0604020202020204" pitchFamily="34" charset="0"/>
                        <a:ea typeface="+mn-ea"/>
                        <a:cs typeface="Arial" panose="020B0604020202020204" pitchFamily="34" charset="0"/>
                      </a:defRPr>
                    </a:pPr>
                    <a:fld id="{DA74C101-37C0-4488-B95E-C8B01B023016}" type="CELLRANGE">
                      <a:rPr lang="en-US" b="1">
                        <a:solidFill>
                          <a:srgbClr val="00B050"/>
                        </a:solidFill>
                      </a:rPr>
                      <a:pPr>
                        <a:defRPr b="1">
                          <a:solidFill>
                            <a:srgbClr val="00B050"/>
                          </a:solidFill>
                        </a:defRPr>
                      </a:pPr>
                      <a:t>[CELLRANGE]</a:t>
                    </a:fld>
                    <a:endParaRPr lang="en-GB"/>
                  </a:p>
                </c:rich>
              </c:tx>
              <c:spPr>
                <a:noFill/>
                <a:ln>
                  <a:noFill/>
                </a:ln>
                <a:effectLst/>
              </c:spPr>
              <c:txPr>
                <a:bodyPr rot="0" spcFirstLastPara="1" vertOverflow="clip" horzOverflow="clip" vert="horz" wrap="square" lIns="38100" tIns="19050" rIns="38100" bIns="19050" anchor="ctr" anchorCtr="1">
                  <a:noAutofit/>
                </a:bodyPr>
                <a:lstStyle/>
                <a:p>
                  <a:pPr>
                    <a:defRPr sz="2400" b="1" i="0" u="none" strike="noStrike" kern="1200" baseline="0">
                      <a:solidFill>
                        <a:srgbClr val="00B050"/>
                      </a:solidFill>
                      <a:latin typeface="Arial" panose="020B0604020202020204" pitchFamily="34" charset="0"/>
                      <a:ea typeface="+mn-ea"/>
                      <a:cs typeface="Arial" panose="020B0604020202020204" pitchFamily="34" charset="0"/>
                    </a:defRPr>
                  </a:pPr>
                  <a:endParaRPr lang="en-GB"/>
                </a:p>
              </c:txPr>
              <c:dLblPos val="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17768008971162674"/>
                      <c:h val="0.12132958744750268"/>
                    </c:manualLayout>
                  </c15:layout>
                  <c15:dlblFieldTable/>
                  <c15:showDataLabelsRange val="1"/>
                </c:ext>
                <c:ext xmlns:c16="http://schemas.microsoft.com/office/drawing/2014/chart" uri="{C3380CC4-5D6E-409C-BE32-E72D297353CC}">
                  <c16:uniqueId val="{00000003-9D51-4D7A-9406-D20C734B8FE7}"/>
                </c:ext>
              </c:extLst>
            </c:dLbl>
            <c:spPr>
              <a:noFill/>
              <a:ln>
                <a:noFill/>
              </a:ln>
              <a:effectLst/>
            </c:spPr>
            <c:txPr>
              <a:bodyPr rot="0" spcFirstLastPara="1" vertOverflow="clip" horzOverflow="clip" vert="horz" wrap="square" lIns="38100" tIns="19050" rIns="38100" bIns="19050" anchor="ctr" anchorCtr="1">
                <a:spAutoFit/>
              </a:bodyPr>
              <a:lstStyle/>
              <a:p>
                <a:pPr>
                  <a:defRPr sz="2400" b="1" i="0" u="none" strike="noStrike" kern="1200" baseline="0">
                    <a:solidFill>
                      <a:srgbClr val="00B050"/>
                    </a:solidFill>
                    <a:latin typeface="Arial" panose="020B0604020202020204" pitchFamily="34" charset="0"/>
                    <a:ea typeface="+mn-ea"/>
                    <a:cs typeface="Arial" panose="020B0604020202020204" pitchFamily="34" charset="0"/>
                  </a:defRPr>
                </a:pPr>
                <a:endParaRPr lang="en-KE"/>
              </a:p>
            </c:txPr>
            <c:dLblPos val="l"/>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15:showLeaderLines val="0"/>
              </c:ext>
            </c:extLst>
          </c:dLbls>
          <c:errBars>
            <c:errDir val="x"/>
            <c:errBarType val="both"/>
            <c:errValType val="fixedVal"/>
            <c:noEndCap val="0"/>
            <c:val val="1"/>
            <c:spPr>
              <a:noFill/>
              <a:ln w="9525">
                <a:solidFill>
                  <a:schemeClr val="tx2">
                    <a:lumMod val="75000"/>
                  </a:schemeClr>
                </a:solidFill>
                <a:round/>
              </a:ln>
              <a:effectLst/>
            </c:spPr>
          </c:errBars>
          <c:xVal>
            <c:numRef>
              <c:f>Sheet1!$B$3:$B$6</c:f>
              <c:numCache>
                <c:formatCode>General</c:formatCode>
                <c:ptCount val="4"/>
                <c:pt idx="0">
                  <c:v>5.04</c:v>
                </c:pt>
                <c:pt idx="1">
                  <c:v>4.58</c:v>
                </c:pt>
                <c:pt idx="2">
                  <c:v>3.82</c:v>
                </c:pt>
                <c:pt idx="3">
                  <c:v>2.39</c:v>
                </c:pt>
              </c:numCache>
            </c:numRef>
          </c:xVal>
          <c:yVal>
            <c:numRef>
              <c:f>Sheet1!$E$3:$E$6</c:f>
              <c:numCache>
                <c:formatCode>General</c:formatCode>
                <c:ptCount val="4"/>
                <c:pt idx="0">
                  <c:v>4</c:v>
                </c:pt>
                <c:pt idx="1">
                  <c:v>3</c:v>
                </c:pt>
                <c:pt idx="2">
                  <c:v>2</c:v>
                </c:pt>
                <c:pt idx="3">
                  <c:v>1</c:v>
                </c:pt>
              </c:numCache>
            </c:numRef>
          </c:yVal>
          <c:smooth val="0"/>
          <c:extLst>
            <c:ext xmlns:c15="http://schemas.microsoft.com/office/drawing/2012/chart" uri="{02D57815-91ED-43cb-92C2-25804820EDAC}">
              <c15:datalabelsRange>
                <c15:f>Sheet1!$A$3:$A$6</c15:f>
                <c15:dlblRangeCache>
                  <c:ptCount val="4"/>
                  <c:pt idx="0">
                    <c:v>Burnout (&gt;17)</c:v>
                  </c:pt>
                  <c:pt idx="1">
                    <c:v>Unconducive Work Environment (&lt;60%)</c:v>
                  </c:pt>
                  <c:pt idx="2">
                    <c:v>Organization Support (&lt;60%)</c:v>
                  </c:pt>
                  <c:pt idx="3">
                    <c:v>Personal Wellness (&lt;60%)</c:v>
                  </c:pt>
                </c15:dlblRangeCache>
              </c15:datalabelsRange>
            </c:ext>
            <c:ext xmlns:c16="http://schemas.microsoft.com/office/drawing/2014/chart" uri="{C3380CC4-5D6E-409C-BE32-E72D297353CC}">
              <c16:uniqueId val="{00000004-9D51-4D7A-9406-D20C734B8FE7}"/>
            </c:ext>
          </c:extLst>
        </c:ser>
        <c:ser>
          <c:idx val="1"/>
          <c:order val="1"/>
          <c:spPr>
            <a:ln w="9525" cap="rnd">
              <a:solidFill>
                <a:schemeClr val="accent2"/>
              </a:solidFill>
              <a:round/>
            </a:ln>
            <a:effectLst>
              <a:outerShdw blurRad="40000" dist="23000" dir="5400000" rotWithShape="0">
                <a:srgbClr val="000000">
                  <a:alpha val="35000"/>
                </a:srgbClr>
              </a:outerShdw>
            </a:effectLst>
          </c:spPr>
          <c:marker>
            <c:symbol val="circle"/>
            <c:size val="5"/>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a:solidFill>
                  <a:schemeClr val="accent2"/>
                </a:solidFill>
                <a:round/>
              </a:ln>
              <a:effectLst>
                <a:outerShdw blurRad="40000" dist="23000" dir="5400000" rotWithShape="0">
                  <a:srgbClr val="000000">
                    <a:alpha val="35000"/>
                  </a:srgbClr>
                </a:outerShdw>
              </a:effectLst>
            </c:spPr>
          </c:marker>
          <c:trendline>
            <c:spPr>
              <a:ln w="9525" cap="rnd">
                <a:solidFill>
                  <a:schemeClr val="accent2"/>
                </a:solidFill>
              </a:ln>
              <a:effectLst/>
            </c:spPr>
            <c:trendlineType val="linear"/>
            <c:dispRSqr val="0"/>
            <c:dispEq val="0"/>
          </c:trendline>
          <c:xVal>
            <c:numRef>
              <c:f>Sheet1!$H$3:$H$6</c:f>
              <c:numCache>
                <c:formatCode>General</c:formatCode>
                <c:ptCount val="4"/>
                <c:pt idx="0">
                  <c:v>1</c:v>
                </c:pt>
                <c:pt idx="1">
                  <c:v>1</c:v>
                </c:pt>
                <c:pt idx="2">
                  <c:v>1</c:v>
                </c:pt>
                <c:pt idx="3">
                  <c:v>1</c:v>
                </c:pt>
              </c:numCache>
            </c:numRef>
          </c:xVal>
          <c:yVal>
            <c:numRef>
              <c:f>Sheet1!$E$3:$E$6</c:f>
              <c:numCache>
                <c:formatCode>General</c:formatCode>
                <c:ptCount val="4"/>
                <c:pt idx="0">
                  <c:v>4</c:v>
                </c:pt>
                <c:pt idx="1">
                  <c:v>3</c:v>
                </c:pt>
                <c:pt idx="2">
                  <c:v>2</c:v>
                </c:pt>
                <c:pt idx="3">
                  <c:v>1</c:v>
                </c:pt>
              </c:numCache>
            </c:numRef>
          </c:yVal>
          <c:smooth val="0"/>
          <c:extLst>
            <c:ext xmlns:c16="http://schemas.microsoft.com/office/drawing/2014/chart" uri="{C3380CC4-5D6E-409C-BE32-E72D297353CC}">
              <c16:uniqueId val="{00000006-9D51-4D7A-9406-D20C734B8FE7}"/>
            </c:ext>
          </c:extLst>
        </c:ser>
        <c:dLbls>
          <c:showLegendKey val="0"/>
          <c:showVal val="0"/>
          <c:showCatName val="0"/>
          <c:showSerName val="0"/>
          <c:showPercent val="0"/>
          <c:showBubbleSize val="0"/>
        </c:dLbls>
        <c:axId val="1989348144"/>
        <c:axId val="1989353904"/>
      </c:scatterChart>
      <c:valAx>
        <c:axId val="1989348144"/>
        <c:scaling>
          <c:orientation val="minMax"/>
        </c:scaling>
        <c:delete val="0"/>
        <c:axPos val="b"/>
        <c:title>
          <c:tx>
            <c:rich>
              <a:bodyPr rot="0" spcFirstLastPara="1" vertOverflow="ellipsis" vert="horz" wrap="square" anchor="ctr" anchorCtr="1"/>
              <a:lstStyle/>
              <a:p>
                <a:pPr>
                  <a:defRPr sz="2400" b="1" i="0" u="none" strike="noStrike" kern="1200" baseline="0">
                    <a:solidFill>
                      <a:schemeClr val="tx2"/>
                    </a:solidFill>
                    <a:latin typeface="Arial" panose="020B0604020202020204" pitchFamily="34" charset="0"/>
                    <a:ea typeface="+mn-ea"/>
                    <a:cs typeface="Arial" panose="020B0604020202020204" pitchFamily="34" charset="0"/>
                  </a:defRPr>
                </a:pPr>
                <a:r>
                  <a:rPr lang="en-US"/>
                  <a:t>Odds Ratio</a:t>
                </a:r>
              </a:p>
            </c:rich>
          </c:tx>
          <c:overlay val="0"/>
          <c:spPr>
            <a:noFill/>
            <a:ln>
              <a:noFill/>
            </a:ln>
            <a:effectLst/>
          </c:spPr>
          <c:txPr>
            <a:bodyPr rot="0" spcFirstLastPara="1" vertOverflow="ellipsis" vert="horz" wrap="square" anchor="ctr" anchorCtr="1"/>
            <a:lstStyle/>
            <a:p>
              <a:pPr>
                <a:defRPr sz="2400" b="1" i="0" u="none" strike="noStrike" kern="1200" baseline="0">
                  <a:solidFill>
                    <a:schemeClr val="tx2"/>
                  </a:solidFill>
                  <a:latin typeface="Arial" panose="020B0604020202020204" pitchFamily="34" charset="0"/>
                  <a:ea typeface="+mn-ea"/>
                  <a:cs typeface="Arial" panose="020B0604020202020204" pitchFamily="34" charset="0"/>
                </a:defRPr>
              </a:pPr>
              <a:endParaRPr lang="en-KE"/>
            </a:p>
          </c:txPr>
        </c:title>
        <c:numFmt formatCode="General" sourceLinked="1"/>
        <c:majorTickMark val="out"/>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2400" b="0" i="0" u="none" strike="noStrike" kern="1200" baseline="0">
                <a:solidFill>
                  <a:schemeClr val="tx2"/>
                </a:solidFill>
                <a:latin typeface="Arial" panose="020B0604020202020204" pitchFamily="34" charset="0"/>
                <a:ea typeface="+mn-ea"/>
                <a:cs typeface="Arial" panose="020B0604020202020204" pitchFamily="34" charset="0"/>
              </a:defRPr>
            </a:pPr>
            <a:endParaRPr lang="en-KE"/>
          </a:p>
        </c:txPr>
        <c:crossAx val="1989353904"/>
        <c:crosses val="autoZero"/>
        <c:crossBetween val="midCat"/>
      </c:valAx>
      <c:valAx>
        <c:axId val="1989353904"/>
        <c:scaling>
          <c:orientation val="minMax"/>
        </c:scaling>
        <c:delete val="1"/>
        <c:axPos val="l"/>
        <c:numFmt formatCode="General" sourceLinked="1"/>
        <c:majorTickMark val="out"/>
        <c:minorTickMark val="none"/>
        <c:tickLblPos val="nextTo"/>
        <c:crossAx val="198934814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400">
          <a:latin typeface="Arial" panose="020B0604020202020204" pitchFamily="34" charset="0"/>
          <a:cs typeface="Arial" panose="020B0604020202020204" pitchFamily="34" charset="0"/>
        </a:defRPr>
      </a:pPr>
      <a:endParaRPr lang="en-K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496431625822052E-2"/>
          <c:y val="5.111807154399612E-2"/>
          <c:w val="0.91740562434808437"/>
          <c:h val="0.78421637454776749"/>
        </c:manualLayout>
      </c:layout>
      <c:scatterChart>
        <c:scatterStyle val="lineMarker"/>
        <c:varyColors val="0"/>
        <c:ser>
          <c:idx val="0"/>
          <c:order val="0"/>
          <c:spPr>
            <a:ln w="25400" cap="rnd">
              <a:noFill/>
              <a:round/>
            </a:ln>
            <a:effectLst>
              <a:outerShdw blurRad="40000" dist="23000" dir="5400000" rotWithShape="0">
                <a:srgbClr val="000000">
                  <a:alpha val="35000"/>
                </a:srgbClr>
              </a:outerShdw>
            </a:effectLst>
          </c:spPr>
          <c:marker>
            <c:symbol val="circle"/>
            <c:size val="5"/>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a:solidFill>
                  <a:schemeClr val="accent1"/>
                </a:solidFill>
                <a:round/>
              </a:ln>
              <a:effectLst>
                <a:outerShdw blurRad="40000" dist="23000" dir="5400000" rotWithShape="0">
                  <a:srgbClr val="000000">
                    <a:alpha val="35000"/>
                  </a:srgbClr>
                </a:outerShdw>
              </a:effectLst>
            </c:spPr>
          </c:marker>
          <c:dLbls>
            <c:dLbl>
              <c:idx val="0"/>
              <c:layout>
                <c:manualLayout>
                  <c:x val="-0.66416013965251319"/>
                  <c:y val="-1.0057261453636975E-2"/>
                </c:manualLayout>
              </c:layout>
              <c:tx>
                <c:rich>
                  <a:bodyPr/>
                  <a:lstStyle/>
                  <a:p>
                    <a:fld id="{4764F028-3E1F-4020-A36F-657DBA3AB5B4}" type="CELLRANGE">
                      <a:rPr lang="en-US" dirty="0"/>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5503-4B36-9248-D2FAC3C3C273}"/>
                </c:ext>
              </c:extLst>
            </c:dLbl>
            <c:dLbl>
              <c:idx val="1"/>
              <c:layout>
                <c:manualLayout>
                  <c:x val="-0.67058163958138062"/>
                  <c:y val="-2.1120249052637648E-2"/>
                </c:manualLayout>
              </c:layout>
              <c:tx>
                <c:rich>
                  <a:bodyPr/>
                  <a:lstStyle/>
                  <a:p>
                    <a:fld id="{D30A6466-CDB1-43BF-A38D-5700CD036974}" type="CELLRANGE">
                      <a:rPr lang="en-US"/>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layout>
                    <c:manualLayout>
                      <c:w val="0.19768829801195389"/>
                      <c:h val="9.1796822412203272E-2"/>
                    </c:manualLayout>
                  </c15:layout>
                  <c15:dlblFieldTable/>
                  <c15:showDataLabelsRange val="1"/>
                </c:ext>
                <c:ext xmlns:c16="http://schemas.microsoft.com/office/drawing/2014/chart" uri="{C3380CC4-5D6E-409C-BE32-E72D297353CC}">
                  <c16:uniqueId val="{00000001-5503-4B36-9248-D2FAC3C3C273}"/>
                </c:ext>
              </c:extLst>
            </c:dLbl>
            <c:dLbl>
              <c:idx val="2"/>
              <c:layout>
                <c:manualLayout>
                  <c:x val="-0.56728567460136081"/>
                  <c:y val="-4.0228253904197216E-3"/>
                </c:manualLayout>
              </c:layout>
              <c:tx>
                <c:rich>
                  <a:bodyPr/>
                  <a:lstStyle/>
                  <a:p>
                    <a:fld id="{246CEBD3-E73A-44E8-8284-A5F857516338}" type="CELLRANGE">
                      <a:rPr lang="en-US"/>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layout>
                    <c:manualLayout>
                      <c:w val="0.2470945652934439"/>
                      <c:h val="0.15616329571547991"/>
                    </c:manualLayout>
                  </c15:layout>
                  <c15:dlblFieldTable/>
                  <c15:showDataLabelsRange val="1"/>
                </c:ext>
                <c:ext xmlns:c16="http://schemas.microsoft.com/office/drawing/2014/chart" uri="{C3380CC4-5D6E-409C-BE32-E72D297353CC}">
                  <c16:uniqueId val="{00000002-5503-4B36-9248-D2FAC3C3C273}"/>
                </c:ext>
              </c:extLst>
            </c:dLbl>
            <c:dLbl>
              <c:idx val="3"/>
              <c:layout>
                <c:manualLayout>
                  <c:x val="-0.455228985983896"/>
                  <c:y val="-2.0114522907273211E-3"/>
                </c:manualLayout>
              </c:layout>
              <c:tx>
                <c:rich>
                  <a:bodyPr/>
                  <a:lstStyle/>
                  <a:p>
                    <a:fld id="{1A56ED2E-F82D-4E51-9084-D8C40362954A}" type="CELLRANGE">
                      <a:rPr lang="en-US"/>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layout>
                    <c:manualLayout>
                      <c:w val="0.20500875707817356"/>
                      <c:h val="0.12398005906384159"/>
                    </c:manualLayout>
                  </c15:layout>
                  <c15:dlblFieldTable/>
                  <c15:showDataLabelsRange val="1"/>
                </c:ext>
                <c:ext xmlns:c16="http://schemas.microsoft.com/office/drawing/2014/chart" uri="{C3380CC4-5D6E-409C-BE32-E72D297353CC}">
                  <c16:uniqueId val="{00000003-5503-4B36-9248-D2FAC3C3C273}"/>
                </c:ext>
              </c:extLst>
            </c:dLbl>
            <c:spPr>
              <a:noFill/>
              <a:ln>
                <a:noFill/>
              </a:ln>
              <a:effectLst/>
            </c:spPr>
            <c:txPr>
              <a:bodyPr rot="0" spcFirstLastPara="1" vertOverflow="clip" horzOverflow="clip" vert="horz" wrap="square" lIns="36576" tIns="18288" rIns="36576" bIns="18288" anchor="ctr" anchorCtr="1">
                <a:spAutoFit/>
              </a:bodyPr>
              <a:lstStyle/>
              <a:p>
                <a:pPr>
                  <a:defRPr sz="2400" b="1" i="0" u="none" strike="noStrike" kern="1200" baseline="0">
                    <a:solidFill>
                      <a:srgbClr val="00B050"/>
                    </a:solidFill>
                    <a:latin typeface="Arial" panose="020B0604020202020204" pitchFamily="34" charset="0"/>
                    <a:ea typeface="+mn-ea"/>
                    <a:cs typeface="Arial" panose="020B0604020202020204" pitchFamily="34" charset="0"/>
                  </a:defRPr>
                </a:pPr>
                <a:endParaRPr lang="en-KE"/>
              </a:p>
            </c:txPr>
            <c:dLblPos val="l"/>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15:showLeaderLines val="0"/>
              </c:ext>
            </c:extLst>
          </c:dLbls>
          <c:errBars>
            <c:errDir val="x"/>
            <c:errBarType val="both"/>
            <c:errValType val="fixedVal"/>
            <c:noEndCap val="0"/>
            <c:val val="1"/>
            <c:spPr>
              <a:noFill/>
              <a:ln w="9525">
                <a:solidFill>
                  <a:schemeClr val="tx2">
                    <a:lumMod val="75000"/>
                  </a:schemeClr>
                </a:solidFill>
                <a:round/>
              </a:ln>
              <a:effectLst/>
            </c:spPr>
          </c:errBars>
          <c:xVal>
            <c:numRef>
              <c:f>Sheet1!$B$3:$B$6</c:f>
              <c:numCache>
                <c:formatCode>General</c:formatCode>
                <c:ptCount val="4"/>
                <c:pt idx="0">
                  <c:v>3.21</c:v>
                </c:pt>
                <c:pt idx="1">
                  <c:v>3.17</c:v>
                </c:pt>
                <c:pt idx="2">
                  <c:v>2.46</c:v>
                </c:pt>
                <c:pt idx="3">
                  <c:v>2.19</c:v>
                </c:pt>
              </c:numCache>
            </c:numRef>
          </c:xVal>
          <c:yVal>
            <c:numRef>
              <c:f>Sheet1!$E$3:$E$6</c:f>
              <c:numCache>
                <c:formatCode>General</c:formatCode>
                <c:ptCount val="4"/>
                <c:pt idx="0">
                  <c:v>5</c:v>
                </c:pt>
                <c:pt idx="1">
                  <c:v>4</c:v>
                </c:pt>
                <c:pt idx="2">
                  <c:v>3</c:v>
                </c:pt>
                <c:pt idx="3">
                  <c:v>2</c:v>
                </c:pt>
              </c:numCache>
            </c:numRef>
          </c:yVal>
          <c:smooth val="0"/>
          <c:extLst>
            <c:ext xmlns:c15="http://schemas.microsoft.com/office/drawing/2012/chart" uri="{02D57815-91ED-43cb-92C2-25804820EDAC}">
              <c15:datalabelsRange>
                <c15:f>Sheet1!$A$3:$A$6</c15:f>
                <c15:dlblRangeCache>
                  <c:ptCount val="4"/>
                  <c:pt idx="0">
                    <c:v>Personal Wellness (&lt;60%)</c:v>
                  </c:pt>
                  <c:pt idx="1">
                    <c:v>Male</c:v>
                  </c:pt>
                  <c:pt idx="2">
                    <c:v>Unconducive Work Environment (&lt;60%)</c:v>
                  </c:pt>
                  <c:pt idx="3">
                    <c:v>Cadre (CO/Pharm/Lab/MO)</c:v>
                  </c:pt>
                </c15:dlblRangeCache>
              </c15:datalabelsRange>
            </c:ext>
            <c:ext xmlns:c16="http://schemas.microsoft.com/office/drawing/2014/chart" uri="{C3380CC4-5D6E-409C-BE32-E72D297353CC}">
              <c16:uniqueId val="{00000004-5503-4B36-9248-D2FAC3C3C273}"/>
            </c:ext>
          </c:extLst>
        </c:ser>
        <c:ser>
          <c:idx val="1"/>
          <c:order val="1"/>
          <c:spPr>
            <a:ln w="9525" cap="rnd">
              <a:solidFill>
                <a:schemeClr val="accent2"/>
              </a:solidFill>
              <a:round/>
            </a:ln>
            <a:effectLst>
              <a:outerShdw blurRad="40000" dist="23000" dir="5400000" rotWithShape="0">
                <a:srgbClr val="000000">
                  <a:alpha val="35000"/>
                </a:srgbClr>
              </a:outerShdw>
            </a:effectLst>
          </c:spPr>
          <c:marker>
            <c:symbol val="circle"/>
            <c:size val="5"/>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a:solidFill>
                  <a:schemeClr val="accent2"/>
                </a:solidFill>
                <a:round/>
              </a:ln>
              <a:effectLst>
                <a:outerShdw blurRad="40000" dist="23000" dir="5400000" rotWithShape="0">
                  <a:srgbClr val="000000">
                    <a:alpha val="35000"/>
                  </a:srgbClr>
                </a:outerShdw>
              </a:effectLst>
            </c:spPr>
          </c:marker>
          <c:dLbls>
            <c:delete val="1"/>
          </c:dLbls>
          <c:trendline>
            <c:spPr>
              <a:ln w="9525" cap="rnd">
                <a:solidFill>
                  <a:schemeClr val="accent2"/>
                </a:solidFill>
              </a:ln>
              <a:effectLst/>
            </c:spPr>
            <c:trendlineType val="linear"/>
            <c:dispRSqr val="0"/>
            <c:dispEq val="0"/>
          </c:trendline>
          <c:xVal>
            <c:numRef>
              <c:f>Sheet1!$H$3:$H$6</c:f>
              <c:numCache>
                <c:formatCode>General</c:formatCode>
                <c:ptCount val="4"/>
                <c:pt idx="0">
                  <c:v>1</c:v>
                </c:pt>
                <c:pt idx="1">
                  <c:v>1</c:v>
                </c:pt>
                <c:pt idx="2">
                  <c:v>1</c:v>
                </c:pt>
                <c:pt idx="3">
                  <c:v>1</c:v>
                </c:pt>
              </c:numCache>
            </c:numRef>
          </c:xVal>
          <c:yVal>
            <c:numRef>
              <c:f>Sheet1!$E$3:$E$6</c:f>
              <c:numCache>
                <c:formatCode>General</c:formatCode>
                <c:ptCount val="4"/>
                <c:pt idx="0">
                  <c:v>5</c:v>
                </c:pt>
                <c:pt idx="1">
                  <c:v>4</c:v>
                </c:pt>
                <c:pt idx="2">
                  <c:v>3</c:v>
                </c:pt>
                <c:pt idx="3">
                  <c:v>2</c:v>
                </c:pt>
              </c:numCache>
            </c:numRef>
          </c:yVal>
          <c:smooth val="0"/>
          <c:extLst>
            <c:ext xmlns:c16="http://schemas.microsoft.com/office/drawing/2014/chart" uri="{C3380CC4-5D6E-409C-BE32-E72D297353CC}">
              <c16:uniqueId val="{00000006-5503-4B36-9248-D2FAC3C3C273}"/>
            </c:ext>
          </c:extLst>
        </c:ser>
        <c:dLbls>
          <c:dLblPos val="l"/>
          <c:showLegendKey val="0"/>
          <c:showVal val="1"/>
          <c:showCatName val="0"/>
          <c:showSerName val="0"/>
          <c:showPercent val="0"/>
          <c:showBubbleSize val="0"/>
        </c:dLbls>
        <c:axId val="1989348144"/>
        <c:axId val="1989353904"/>
      </c:scatterChart>
      <c:valAx>
        <c:axId val="1989348144"/>
        <c:scaling>
          <c:orientation val="minMax"/>
        </c:scaling>
        <c:delete val="0"/>
        <c:axPos val="b"/>
        <c:title>
          <c:tx>
            <c:rich>
              <a:bodyPr rot="0" spcFirstLastPara="1" vertOverflow="ellipsis" vert="horz" wrap="square" anchor="ctr" anchorCtr="1"/>
              <a:lstStyle/>
              <a:p>
                <a:pPr>
                  <a:defRPr sz="2800" b="1" i="0" u="none" strike="noStrike" kern="1200" baseline="0">
                    <a:solidFill>
                      <a:schemeClr val="tx2"/>
                    </a:solidFill>
                    <a:latin typeface="Arial" panose="020B0604020202020204" pitchFamily="34" charset="0"/>
                    <a:ea typeface="+mn-ea"/>
                    <a:cs typeface="Arial" panose="020B0604020202020204" pitchFamily="34" charset="0"/>
                  </a:defRPr>
                </a:pPr>
                <a:r>
                  <a:rPr lang="en-US" sz="2800">
                    <a:latin typeface="Arial" panose="020B0604020202020204" pitchFamily="34" charset="0"/>
                    <a:cs typeface="Arial" panose="020B0604020202020204" pitchFamily="34" charset="0"/>
                  </a:rPr>
                  <a:t>Odds Ratio</a:t>
                </a:r>
              </a:p>
            </c:rich>
          </c:tx>
          <c:overlay val="0"/>
          <c:spPr>
            <a:noFill/>
            <a:ln>
              <a:noFill/>
            </a:ln>
            <a:effectLst/>
          </c:spPr>
          <c:txPr>
            <a:bodyPr rot="0" spcFirstLastPara="1" vertOverflow="ellipsis" vert="horz" wrap="square" anchor="ctr" anchorCtr="1"/>
            <a:lstStyle/>
            <a:p>
              <a:pPr>
                <a:defRPr sz="2800" b="1" i="0" u="none" strike="noStrike" kern="1200" baseline="0">
                  <a:solidFill>
                    <a:schemeClr val="tx2"/>
                  </a:solidFill>
                  <a:latin typeface="Arial" panose="020B0604020202020204" pitchFamily="34" charset="0"/>
                  <a:ea typeface="+mn-ea"/>
                  <a:cs typeface="Arial" panose="020B0604020202020204" pitchFamily="34" charset="0"/>
                </a:defRPr>
              </a:pPr>
              <a:endParaRPr lang="en-KE"/>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2400" b="0" i="0" u="none" strike="noStrike" kern="1200" baseline="0">
                <a:solidFill>
                  <a:schemeClr val="tx2"/>
                </a:solidFill>
                <a:latin typeface="+mn-lt"/>
                <a:ea typeface="+mn-ea"/>
                <a:cs typeface="+mn-cs"/>
              </a:defRPr>
            </a:pPr>
            <a:endParaRPr lang="en-KE"/>
          </a:p>
        </c:txPr>
        <c:crossAx val="1989353904"/>
        <c:crosses val="autoZero"/>
        <c:crossBetween val="midCat"/>
      </c:valAx>
      <c:valAx>
        <c:axId val="1989353904"/>
        <c:scaling>
          <c:orientation val="minMax"/>
        </c:scaling>
        <c:delete val="1"/>
        <c:axPos val="l"/>
        <c:numFmt formatCode="General" sourceLinked="1"/>
        <c:majorTickMark val="none"/>
        <c:minorTickMark val="none"/>
        <c:tickLblPos val="nextTo"/>
        <c:crossAx val="198934814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400"/>
      </a:pPr>
      <a:endParaRPr lang="en-K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4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81C0B9-068C-4B38-8A1F-EC816D30D675}" type="doc">
      <dgm:prSet loTypeId="urn:microsoft.com/office/officeart/2005/8/layout/bProcess3" loCatId="process" qsTypeId="urn:microsoft.com/office/officeart/2005/8/quickstyle/3d1" qsCatId="3D" csTypeId="urn:microsoft.com/office/officeart/2005/8/colors/accent3_1" csCatId="accent3" phldr="1"/>
      <dgm:spPr/>
      <dgm:t>
        <a:bodyPr/>
        <a:lstStyle/>
        <a:p>
          <a:endParaRPr lang="en-GB"/>
        </a:p>
      </dgm:t>
    </dgm:pt>
    <dgm:pt modelId="{3EE5C8F0-D5CA-46B2-8799-8596D630807A}">
      <dgm:prSet phldrT="[Text]">
        <dgm:style>
          <a:lnRef idx="1">
            <a:schemeClr val="accent3"/>
          </a:lnRef>
          <a:fillRef idx="2">
            <a:schemeClr val="accent3"/>
          </a:fillRef>
          <a:effectRef idx="1">
            <a:schemeClr val="accent3"/>
          </a:effectRef>
          <a:fontRef idx="minor">
            <a:schemeClr val="dk1"/>
          </a:fontRef>
        </dgm:style>
      </dgm:prSet>
      <dgm:spPr/>
      <dgm:t>
        <a:bodyPr/>
        <a:lstStyle/>
        <a:p>
          <a:pPr>
            <a:buNone/>
          </a:pPr>
          <a:r>
            <a:rPr lang="en-GB" b="0" dirty="0">
              <a:latin typeface="Arial" panose="020B0604020202020204" pitchFamily="34" charset="0"/>
              <a:cs typeface="Arial" panose="020B0604020202020204" pitchFamily="34" charset="0"/>
            </a:rPr>
            <a:t>STEP 1: SAMPLE SIZE CALCULATION </a:t>
          </a:r>
        </a:p>
        <a:p>
          <a:pPr>
            <a:buNone/>
          </a:pPr>
          <a:r>
            <a:rPr lang="it-IT" b="0" dirty="0">
              <a:latin typeface="Arial" panose="020B0604020202020204" pitchFamily="34" charset="0"/>
              <a:cs typeface="Arial" panose="020B0604020202020204" pitchFamily="34" charset="0"/>
            </a:rPr>
            <a:t>Cochran's formula + FPC + 10% non-response </a:t>
          </a:r>
          <a:r>
            <a:rPr lang="en-GB" b="0" dirty="0">
              <a:latin typeface="Arial" panose="020B0604020202020204" pitchFamily="34" charset="0"/>
              <a:cs typeface="Arial" panose="020B0604020202020204" pitchFamily="34" charset="0"/>
            </a:rPr>
            <a:t>n = 1,119 </a:t>
          </a:r>
          <a:endParaRPr lang="en-GB" dirty="0">
            <a:latin typeface="Arial" panose="020B0604020202020204" pitchFamily="34" charset="0"/>
            <a:cs typeface="Arial" panose="020B0604020202020204" pitchFamily="34" charset="0"/>
          </a:endParaRPr>
        </a:p>
      </dgm:t>
    </dgm:pt>
    <dgm:pt modelId="{C6E08ABB-9250-4BB9-9831-0E4FD81D713A}" type="parTrans" cxnId="{81A3E3BB-9E8E-4F4C-9FA6-7677217796E6}">
      <dgm:prSet/>
      <dgm:spPr/>
      <dgm:t>
        <a:bodyPr/>
        <a:lstStyle/>
        <a:p>
          <a:endParaRPr lang="en-GB"/>
        </a:p>
      </dgm:t>
    </dgm:pt>
    <dgm:pt modelId="{15B56F50-03EF-4097-BB07-BDF999D49012}" type="sibTrans" cxnId="{81A3E3BB-9E8E-4F4C-9FA6-7677217796E6}">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5169294D-C8C3-4791-B485-E1552DA1FCC4}">
      <dgm:prSet phldrT="[Text]">
        <dgm:style>
          <a:lnRef idx="2">
            <a:schemeClr val="accent3">
              <a:shade val="15000"/>
            </a:schemeClr>
          </a:lnRef>
          <a:fillRef idx="1">
            <a:schemeClr val="accent3"/>
          </a:fillRef>
          <a:effectRef idx="0">
            <a:schemeClr val="accent3"/>
          </a:effectRef>
          <a:fontRef idx="minor">
            <a:schemeClr val="lt1"/>
          </a:fontRef>
        </dgm:style>
      </dgm:prSet>
      <dgm:spPr/>
      <dgm:t>
        <a:bodyPr/>
        <a:lstStyle/>
        <a:p>
          <a:pPr>
            <a:buNone/>
          </a:pPr>
          <a:r>
            <a:rPr lang="en-GB" b="0" dirty="0">
              <a:latin typeface="Arial" panose="020B0604020202020204" pitchFamily="34" charset="0"/>
              <a:cs typeface="Arial" panose="020B0604020202020204" pitchFamily="34" charset="0"/>
            </a:rPr>
            <a:t>STEP 2: SAMPLING               30 facilities (3/county) Stratified by cadre → Random Selection of HCWs</a:t>
          </a:r>
          <a:endParaRPr lang="en-GB" dirty="0">
            <a:latin typeface="Arial" panose="020B0604020202020204" pitchFamily="34" charset="0"/>
            <a:cs typeface="Arial" panose="020B0604020202020204" pitchFamily="34" charset="0"/>
          </a:endParaRPr>
        </a:p>
      </dgm:t>
    </dgm:pt>
    <dgm:pt modelId="{0899E8B8-11FC-41EE-BF01-D03A54B8B6BF}" type="parTrans" cxnId="{9759CEC4-F2B1-4088-B158-BA318E0F1874}">
      <dgm:prSet/>
      <dgm:spPr/>
      <dgm:t>
        <a:bodyPr/>
        <a:lstStyle/>
        <a:p>
          <a:endParaRPr lang="en-GB"/>
        </a:p>
      </dgm:t>
    </dgm:pt>
    <dgm:pt modelId="{34C2D844-5A3C-4DCE-A1A9-54F5FFDD36D2}" type="sibTrans" cxnId="{9759CEC4-F2B1-4088-B158-BA318E0F1874}">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1076ADE0-D5BE-4C29-A036-11BBD6FF2142}">
      <dgm:prSet phldrT="[Text]">
        <dgm:style>
          <a:lnRef idx="2">
            <a:schemeClr val="accent5">
              <a:shade val="15000"/>
            </a:schemeClr>
          </a:lnRef>
          <a:fillRef idx="1">
            <a:schemeClr val="accent5"/>
          </a:fillRef>
          <a:effectRef idx="0">
            <a:schemeClr val="accent5"/>
          </a:effectRef>
          <a:fontRef idx="minor">
            <a:schemeClr val="lt1"/>
          </a:fontRef>
        </dgm:style>
      </dgm:prSet>
      <dgm:spPr/>
      <dgm:t>
        <a:bodyPr/>
        <a:lstStyle/>
        <a:p>
          <a:pPr>
            <a:buNone/>
          </a:pPr>
          <a:r>
            <a:rPr lang="en-GB" b="0" dirty="0">
              <a:latin typeface="Arial" panose="020B0604020202020204" pitchFamily="34" charset="0"/>
              <a:cs typeface="Arial" panose="020B0604020202020204" pitchFamily="34" charset="0"/>
            </a:rPr>
            <a:t>STEP 3: DATA COLLECTION TOOL                                    Kobo Collect (self-administered) </a:t>
          </a:r>
          <a:r>
            <a:rPr lang="en-US" altLang="en-US" dirty="0">
              <a:latin typeface="Arial" panose="020B0604020202020204" pitchFamily="34" charset="0"/>
              <a:cs typeface="Arial" panose="020B0604020202020204" pitchFamily="34" charset="0"/>
            </a:rPr>
            <a:t>Employee Mental Wellness Assessment</a:t>
          </a:r>
          <a:r>
            <a:rPr lang="en-GB" b="0" dirty="0">
              <a:latin typeface="Arial" panose="020B0604020202020204" pitchFamily="34" charset="0"/>
              <a:cs typeface="Arial" panose="020B0604020202020204" pitchFamily="34" charset="0"/>
            </a:rPr>
            <a:t> + </a:t>
          </a:r>
          <a:r>
            <a:rPr lang="en-US" altLang="en-US" dirty="0">
              <a:latin typeface="Arial" panose="020B0604020202020204" pitchFamily="34" charset="0"/>
              <a:cs typeface="Arial" panose="020B0604020202020204" pitchFamily="34" charset="0"/>
            </a:rPr>
            <a:t>Organizational Wellness Assessment (facility managers)</a:t>
          </a:r>
          <a:endParaRPr lang="en-GB" dirty="0">
            <a:latin typeface="Arial" panose="020B0604020202020204" pitchFamily="34" charset="0"/>
            <a:cs typeface="Arial" panose="020B0604020202020204" pitchFamily="34" charset="0"/>
          </a:endParaRPr>
        </a:p>
      </dgm:t>
    </dgm:pt>
    <dgm:pt modelId="{F9BC87FB-D849-4D27-B77D-6AF902936837}" type="parTrans" cxnId="{10A6DF6A-639D-4B60-81EF-B10425D6F766}">
      <dgm:prSet/>
      <dgm:spPr/>
      <dgm:t>
        <a:bodyPr/>
        <a:lstStyle/>
        <a:p>
          <a:endParaRPr lang="en-GB"/>
        </a:p>
      </dgm:t>
    </dgm:pt>
    <dgm:pt modelId="{05BBCE73-9A16-4EE7-B42E-38D9FF47DF4D}" type="sibTrans" cxnId="{10A6DF6A-639D-4B60-81EF-B10425D6F766}">
      <dgm:prSet custT="1">
        <dgm:style>
          <a:lnRef idx="3">
            <a:schemeClr val="accent1"/>
          </a:lnRef>
          <a:fillRef idx="0">
            <a:schemeClr val="accent1"/>
          </a:fillRef>
          <a:effectRef idx="2">
            <a:schemeClr val="accent1"/>
          </a:effectRef>
          <a:fontRef idx="minor">
            <a:schemeClr val="tx1"/>
          </a:fontRef>
        </dgm:style>
      </dgm:prSet>
      <dgm:spPr/>
      <dgm:t>
        <a:bodyPr/>
        <a:lstStyle/>
        <a:p>
          <a:endParaRPr lang="en-GB" sz="1800"/>
        </a:p>
      </dgm:t>
    </dgm:pt>
    <dgm:pt modelId="{53F5887A-64B9-407C-AA2A-93E6308165E9}">
      <dgm:prSet phldrT="[Text]">
        <dgm:style>
          <a:lnRef idx="2">
            <a:schemeClr val="accent5">
              <a:shade val="15000"/>
            </a:schemeClr>
          </a:lnRef>
          <a:fillRef idx="1">
            <a:schemeClr val="accent5"/>
          </a:fillRef>
          <a:effectRef idx="0">
            <a:schemeClr val="accent5"/>
          </a:effectRef>
          <a:fontRef idx="minor">
            <a:schemeClr val="lt1"/>
          </a:fontRef>
        </dgm:style>
      </dgm:prSet>
      <dgm:spPr/>
      <dgm:t>
        <a:bodyPr/>
        <a:lstStyle/>
        <a:p>
          <a:pPr>
            <a:buNone/>
          </a:pPr>
          <a:r>
            <a:rPr lang="en-GB" b="0" dirty="0"/>
            <a:t> </a:t>
          </a:r>
          <a:r>
            <a:rPr lang="en-GB" b="0" dirty="0">
              <a:latin typeface="Arial" panose="020B0604020202020204" pitchFamily="34" charset="0"/>
              <a:cs typeface="Arial" panose="020B0604020202020204" pitchFamily="34" charset="0"/>
            </a:rPr>
            <a:t>STEP 4: INSTRUMENTS    PHQ-9 (Depression) MBI (Burnout) | DAST-10 (Substance Use)</a:t>
          </a:r>
          <a:endParaRPr lang="en-GB" dirty="0">
            <a:latin typeface="Arial" panose="020B0604020202020204" pitchFamily="34" charset="0"/>
            <a:cs typeface="Arial" panose="020B0604020202020204" pitchFamily="34" charset="0"/>
          </a:endParaRPr>
        </a:p>
      </dgm:t>
    </dgm:pt>
    <dgm:pt modelId="{31D1B9F7-09B8-4FF8-91D5-CAE275388DFC}" type="sibTrans" cxnId="{F64FC027-0423-4BA8-A55E-894FE78DF1D2}">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33667E05-1B22-4D19-8C8C-C18950EF40B6}" type="parTrans" cxnId="{F64FC027-0423-4BA8-A55E-894FE78DF1D2}">
      <dgm:prSet/>
      <dgm:spPr/>
      <dgm:t>
        <a:bodyPr/>
        <a:lstStyle/>
        <a:p>
          <a:endParaRPr lang="en-GB"/>
        </a:p>
      </dgm:t>
    </dgm:pt>
    <dgm:pt modelId="{6A91B838-E00C-452F-8487-7700676DEE0D}">
      <dgm:prSet>
        <dgm:style>
          <a:lnRef idx="1">
            <a:schemeClr val="accent3"/>
          </a:lnRef>
          <a:fillRef idx="3">
            <a:schemeClr val="accent3"/>
          </a:fillRef>
          <a:effectRef idx="2">
            <a:schemeClr val="accent3"/>
          </a:effectRef>
          <a:fontRef idx="minor">
            <a:schemeClr val="lt1"/>
          </a:fontRef>
        </dgm:style>
      </dgm:prSet>
      <dgm:spPr/>
      <dgm:t>
        <a:bodyPr/>
        <a:lstStyle/>
        <a:p>
          <a:pPr>
            <a:buNone/>
          </a:pPr>
          <a:r>
            <a:rPr lang="en-GB" b="0" dirty="0">
              <a:latin typeface="Arial" panose="020B0604020202020204" pitchFamily="34" charset="0"/>
              <a:cs typeface="Arial" panose="020B0604020202020204" pitchFamily="34" charset="0"/>
            </a:rPr>
            <a:t>STEP 5: ETHICS Authorization (County Directors +Medical Superintendents) Informed Consent (all participants)</a:t>
          </a:r>
        </a:p>
      </dgm:t>
    </dgm:pt>
    <dgm:pt modelId="{457D99B2-D873-40D0-A29E-C95A0A80C84A}" type="parTrans" cxnId="{3D1D50E8-4E2A-451F-876E-0E08FD2F54A9}">
      <dgm:prSet/>
      <dgm:spPr/>
      <dgm:t>
        <a:bodyPr/>
        <a:lstStyle/>
        <a:p>
          <a:endParaRPr lang="en-GB"/>
        </a:p>
      </dgm:t>
    </dgm:pt>
    <dgm:pt modelId="{D0D4F6F1-32A8-4DAB-B6E4-C2D3493D8AD2}" type="sibTrans" cxnId="{3D1D50E8-4E2A-451F-876E-0E08FD2F54A9}">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1FFD273A-D8E5-41BB-B07F-9027AC5E11C2}">
      <dgm:prSet>
        <dgm:style>
          <a:lnRef idx="1">
            <a:schemeClr val="accent2"/>
          </a:lnRef>
          <a:fillRef idx="2">
            <a:schemeClr val="accent2"/>
          </a:fillRef>
          <a:effectRef idx="1">
            <a:schemeClr val="accent2"/>
          </a:effectRef>
          <a:fontRef idx="minor">
            <a:schemeClr val="dk1"/>
          </a:fontRef>
        </dgm:style>
      </dgm:prSet>
      <dgm:spPr/>
      <dgm:t>
        <a:bodyPr/>
        <a:lstStyle/>
        <a:p>
          <a:pPr>
            <a:buNone/>
          </a:pPr>
          <a:r>
            <a:rPr lang="en-GB" b="0" dirty="0">
              <a:latin typeface="Arial" panose="020B0604020202020204" pitchFamily="34" charset="0"/>
              <a:cs typeface="Arial" panose="020B0604020202020204" pitchFamily="34" charset="0"/>
            </a:rPr>
            <a:t>STEP 6: DATA ANALYSIS Descriptive (frequencies, proportions) Bivariate (OR, 95% CI, p&lt;0.05</a:t>
          </a:r>
        </a:p>
      </dgm:t>
    </dgm:pt>
    <dgm:pt modelId="{A243FB09-3BE6-4E9D-A5E3-AD9A1B6AB4E0}" type="parTrans" cxnId="{E89BA851-27E4-421A-B6AC-4126204E7FA2}">
      <dgm:prSet/>
      <dgm:spPr/>
      <dgm:t>
        <a:bodyPr/>
        <a:lstStyle/>
        <a:p>
          <a:endParaRPr lang="en-GB"/>
        </a:p>
      </dgm:t>
    </dgm:pt>
    <dgm:pt modelId="{4883379B-1176-44E2-913C-C4474441E9EB}" type="sibTrans" cxnId="{E89BA851-27E4-421A-B6AC-4126204E7FA2}">
      <dgm:prSet/>
      <dgm:spPr/>
      <dgm:t>
        <a:bodyPr/>
        <a:lstStyle/>
        <a:p>
          <a:endParaRPr lang="en-GB"/>
        </a:p>
      </dgm:t>
    </dgm:pt>
    <dgm:pt modelId="{51E0F902-764F-4C78-AF8F-FE30F5ECE303}" type="pres">
      <dgm:prSet presAssocID="{D381C0B9-068C-4B38-8A1F-EC816D30D675}" presName="Name0" presStyleCnt="0">
        <dgm:presLayoutVars>
          <dgm:dir/>
          <dgm:resizeHandles val="exact"/>
        </dgm:presLayoutVars>
      </dgm:prSet>
      <dgm:spPr/>
    </dgm:pt>
    <dgm:pt modelId="{58E82C25-0504-479D-B3C3-65A9C8E73BAE}" type="pres">
      <dgm:prSet presAssocID="{3EE5C8F0-D5CA-46B2-8799-8596D630807A}" presName="node" presStyleLbl="node1" presStyleIdx="0" presStyleCnt="6">
        <dgm:presLayoutVars>
          <dgm:bulletEnabled val="1"/>
        </dgm:presLayoutVars>
      </dgm:prSet>
      <dgm:spPr/>
    </dgm:pt>
    <dgm:pt modelId="{256CF730-E39B-4B89-9EC6-B3D3E31E7BF6}" type="pres">
      <dgm:prSet presAssocID="{15B56F50-03EF-4097-BB07-BDF999D49012}" presName="sibTrans" presStyleLbl="sibTrans1D1" presStyleIdx="0" presStyleCnt="5"/>
      <dgm:spPr/>
    </dgm:pt>
    <dgm:pt modelId="{5B9F170F-D6CC-43F1-9A8C-2E8C3AF2C961}" type="pres">
      <dgm:prSet presAssocID="{15B56F50-03EF-4097-BB07-BDF999D49012}" presName="connectorText" presStyleLbl="sibTrans1D1" presStyleIdx="0" presStyleCnt="5"/>
      <dgm:spPr/>
    </dgm:pt>
    <dgm:pt modelId="{19E45A72-505C-4760-9A76-4E0FA24F451F}" type="pres">
      <dgm:prSet presAssocID="{5169294D-C8C3-4791-B485-E1552DA1FCC4}" presName="node" presStyleLbl="node1" presStyleIdx="1" presStyleCnt="6">
        <dgm:presLayoutVars>
          <dgm:bulletEnabled val="1"/>
        </dgm:presLayoutVars>
      </dgm:prSet>
      <dgm:spPr/>
    </dgm:pt>
    <dgm:pt modelId="{56103C83-3512-4903-87A7-92B072913669}" type="pres">
      <dgm:prSet presAssocID="{34C2D844-5A3C-4DCE-A1A9-54F5FFDD36D2}" presName="sibTrans" presStyleLbl="sibTrans1D1" presStyleIdx="1" presStyleCnt="5"/>
      <dgm:spPr/>
    </dgm:pt>
    <dgm:pt modelId="{381FB9A0-CD9F-4714-9C3A-77DFD5288204}" type="pres">
      <dgm:prSet presAssocID="{34C2D844-5A3C-4DCE-A1A9-54F5FFDD36D2}" presName="connectorText" presStyleLbl="sibTrans1D1" presStyleIdx="1" presStyleCnt="5"/>
      <dgm:spPr/>
    </dgm:pt>
    <dgm:pt modelId="{6FA5D7C2-3DAC-429A-9F17-248E37B9618E}" type="pres">
      <dgm:prSet presAssocID="{1076ADE0-D5BE-4C29-A036-11BBD6FF2142}" presName="node" presStyleLbl="node1" presStyleIdx="2" presStyleCnt="6">
        <dgm:presLayoutVars>
          <dgm:bulletEnabled val="1"/>
        </dgm:presLayoutVars>
      </dgm:prSet>
      <dgm:spPr/>
    </dgm:pt>
    <dgm:pt modelId="{6318F219-ADA1-422D-9F52-D87C8B5453FA}" type="pres">
      <dgm:prSet presAssocID="{05BBCE73-9A16-4EE7-B42E-38D9FF47DF4D}" presName="sibTrans" presStyleLbl="sibTrans1D1" presStyleIdx="2" presStyleCnt="5"/>
      <dgm:spPr/>
    </dgm:pt>
    <dgm:pt modelId="{26FF7E9F-651F-48DE-AEB4-5FF087817B46}" type="pres">
      <dgm:prSet presAssocID="{05BBCE73-9A16-4EE7-B42E-38D9FF47DF4D}" presName="connectorText" presStyleLbl="sibTrans1D1" presStyleIdx="2" presStyleCnt="5"/>
      <dgm:spPr/>
    </dgm:pt>
    <dgm:pt modelId="{DC1859C8-AD38-4A37-956B-9F8C1B7EE8A7}" type="pres">
      <dgm:prSet presAssocID="{53F5887A-64B9-407C-AA2A-93E6308165E9}" presName="node" presStyleLbl="node1" presStyleIdx="3" presStyleCnt="6">
        <dgm:presLayoutVars>
          <dgm:bulletEnabled val="1"/>
        </dgm:presLayoutVars>
      </dgm:prSet>
      <dgm:spPr/>
    </dgm:pt>
    <dgm:pt modelId="{361ADDA3-8A23-4BF6-B493-CD85DEB25668}" type="pres">
      <dgm:prSet presAssocID="{31D1B9F7-09B8-4FF8-91D5-CAE275388DFC}" presName="sibTrans" presStyleLbl="sibTrans1D1" presStyleIdx="3" presStyleCnt="5"/>
      <dgm:spPr/>
    </dgm:pt>
    <dgm:pt modelId="{673810C4-F267-4B65-9318-53B5445B5508}" type="pres">
      <dgm:prSet presAssocID="{31D1B9F7-09B8-4FF8-91D5-CAE275388DFC}" presName="connectorText" presStyleLbl="sibTrans1D1" presStyleIdx="3" presStyleCnt="5"/>
      <dgm:spPr/>
    </dgm:pt>
    <dgm:pt modelId="{176D79B0-3D94-4B10-884C-EF87730BF6E8}" type="pres">
      <dgm:prSet presAssocID="{6A91B838-E00C-452F-8487-7700676DEE0D}" presName="node" presStyleLbl="node1" presStyleIdx="4" presStyleCnt="6">
        <dgm:presLayoutVars>
          <dgm:bulletEnabled val="1"/>
        </dgm:presLayoutVars>
      </dgm:prSet>
      <dgm:spPr/>
    </dgm:pt>
    <dgm:pt modelId="{47E3D19A-AFB8-4F7F-B8C6-BB2D2DD67499}" type="pres">
      <dgm:prSet presAssocID="{D0D4F6F1-32A8-4DAB-B6E4-C2D3493D8AD2}" presName="sibTrans" presStyleLbl="sibTrans1D1" presStyleIdx="4" presStyleCnt="5"/>
      <dgm:spPr/>
    </dgm:pt>
    <dgm:pt modelId="{4FF03B29-F1A9-4042-BE5E-38F7874A9F4A}" type="pres">
      <dgm:prSet presAssocID="{D0D4F6F1-32A8-4DAB-B6E4-C2D3493D8AD2}" presName="connectorText" presStyleLbl="sibTrans1D1" presStyleIdx="4" presStyleCnt="5"/>
      <dgm:spPr/>
    </dgm:pt>
    <dgm:pt modelId="{DCF8C0FA-EDFD-40A8-9E68-3C47D97DA878}" type="pres">
      <dgm:prSet presAssocID="{1FFD273A-D8E5-41BB-B07F-9027AC5E11C2}" presName="node" presStyleLbl="node1" presStyleIdx="5" presStyleCnt="6">
        <dgm:presLayoutVars>
          <dgm:bulletEnabled val="1"/>
        </dgm:presLayoutVars>
      </dgm:prSet>
      <dgm:spPr/>
    </dgm:pt>
  </dgm:ptLst>
  <dgm:cxnLst>
    <dgm:cxn modelId="{B733F20B-B9E6-41DA-8F5B-AB08356C874A}" type="presOf" srcId="{D381C0B9-068C-4B38-8A1F-EC816D30D675}" destId="{51E0F902-764F-4C78-AF8F-FE30F5ECE303}" srcOrd="0" destOrd="0" presId="urn:microsoft.com/office/officeart/2005/8/layout/bProcess3"/>
    <dgm:cxn modelId="{F64FC027-0423-4BA8-A55E-894FE78DF1D2}" srcId="{D381C0B9-068C-4B38-8A1F-EC816D30D675}" destId="{53F5887A-64B9-407C-AA2A-93E6308165E9}" srcOrd="3" destOrd="0" parTransId="{33667E05-1B22-4D19-8C8C-C18950EF40B6}" sibTransId="{31D1B9F7-09B8-4FF8-91D5-CAE275388DFC}"/>
    <dgm:cxn modelId="{C3999E4A-FEF3-42EB-A13C-4A5F617F8A0B}" type="presOf" srcId="{34C2D844-5A3C-4DCE-A1A9-54F5FFDD36D2}" destId="{56103C83-3512-4903-87A7-92B072913669}" srcOrd="0" destOrd="0" presId="urn:microsoft.com/office/officeart/2005/8/layout/bProcess3"/>
    <dgm:cxn modelId="{9D95CA4A-68EC-48DE-B1C1-79E8484422BF}" type="presOf" srcId="{05BBCE73-9A16-4EE7-B42E-38D9FF47DF4D}" destId="{26FF7E9F-651F-48DE-AEB4-5FF087817B46}" srcOrd="1" destOrd="0" presId="urn:microsoft.com/office/officeart/2005/8/layout/bProcess3"/>
    <dgm:cxn modelId="{10A6DF6A-639D-4B60-81EF-B10425D6F766}" srcId="{D381C0B9-068C-4B38-8A1F-EC816D30D675}" destId="{1076ADE0-D5BE-4C29-A036-11BBD6FF2142}" srcOrd="2" destOrd="0" parTransId="{F9BC87FB-D849-4D27-B77D-6AF902936837}" sibTransId="{05BBCE73-9A16-4EE7-B42E-38D9FF47DF4D}"/>
    <dgm:cxn modelId="{E89BA851-27E4-421A-B6AC-4126204E7FA2}" srcId="{D381C0B9-068C-4B38-8A1F-EC816D30D675}" destId="{1FFD273A-D8E5-41BB-B07F-9027AC5E11C2}" srcOrd="5" destOrd="0" parTransId="{A243FB09-3BE6-4E9D-A5E3-AD9A1B6AB4E0}" sibTransId="{4883379B-1176-44E2-913C-C4474441E9EB}"/>
    <dgm:cxn modelId="{4209E176-7A47-4E47-A055-10844363F2E1}" type="presOf" srcId="{1FFD273A-D8E5-41BB-B07F-9027AC5E11C2}" destId="{DCF8C0FA-EDFD-40A8-9E68-3C47D97DA878}" srcOrd="0" destOrd="0" presId="urn:microsoft.com/office/officeart/2005/8/layout/bProcess3"/>
    <dgm:cxn modelId="{C9732779-3083-4AE2-858A-5B2C52DF1EE7}" type="presOf" srcId="{1076ADE0-D5BE-4C29-A036-11BBD6FF2142}" destId="{6FA5D7C2-3DAC-429A-9F17-248E37B9618E}" srcOrd="0" destOrd="0" presId="urn:microsoft.com/office/officeart/2005/8/layout/bProcess3"/>
    <dgm:cxn modelId="{BCDF3788-B163-4A0D-88C4-4F9EF5EE6A16}" type="presOf" srcId="{31D1B9F7-09B8-4FF8-91D5-CAE275388DFC}" destId="{361ADDA3-8A23-4BF6-B493-CD85DEB25668}" srcOrd="0" destOrd="0" presId="urn:microsoft.com/office/officeart/2005/8/layout/bProcess3"/>
    <dgm:cxn modelId="{27C1BD94-D4FB-44A6-AFAB-3F754029F468}" type="presOf" srcId="{D0D4F6F1-32A8-4DAB-B6E4-C2D3493D8AD2}" destId="{4FF03B29-F1A9-4042-BE5E-38F7874A9F4A}" srcOrd="1" destOrd="0" presId="urn:microsoft.com/office/officeart/2005/8/layout/bProcess3"/>
    <dgm:cxn modelId="{5A2155A2-701A-4886-97A9-6B54A5EE1E29}" type="presOf" srcId="{34C2D844-5A3C-4DCE-A1A9-54F5FFDD36D2}" destId="{381FB9A0-CD9F-4714-9C3A-77DFD5288204}" srcOrd="1" destOrd="0" presId="urn:microsoft.com/office/officeart/2005/8/layout/bProcess3"/>
    <dgm:cxn modelId="{3F56DFA9-5F43-4650-B7F8-57913C3985DC}" type="presOf" srcId="{D0D4F6F1-32A8-4DAB-B6E4-C2D3493D8AD2}" destId="{47E3D19A-AFB8-4F7F-B8C6-BB2D2DD67499}" srcOrd="0" destOrd="0" presId="urn:microsoft.com/office/officeart/2005/8/layout/bProcess3"/>
    <dgm:cxn modelId="{7A1F62BA-103C-4D6F-B398-E413A91A2CC6}" type="presOf" srcId="{05BBCE73-9A16-4EE7-B42E-38D9FF47DF4D}" destId="{6318F219-ADA1-422D-9F52-D87C8B5453FA}" srcOrd="0" destOrd="0" presId="urn:microsoft.com/office/officeart/2005/8/layout/bProcess3"/>
    <dgm:cxn modelId="{81A3E3BB-9E8E-4F4C-9FA6-7677217796E6}" srcId="{D381C0B9-068C-4B38-8A1F-EC816D30D675}" destId="{3EE5C8F0-D5CA-46B2-8799-8596D630807A}" srcOrd="0" destOrd="0" parTransId="{C6E08ABB-9250-4BB9-9831-0E4FD81D713A}" sibTransId="{15B56F50-03EF-4097-BB07-BDF999D49012}"/>
    <dgm:cxn modelId="{083030BC-C2B4-4CE6-81DB-AADE2F19B120}" type="presOf" srcId="{31D1B9F7-09B8-4FF8-91D5-CAE275388DFC}" destId="{673810C4-F267-4B65-9318-53B5445B5508}" srcOrd="1" destOrd="0" presId="urn:microsoft.com/office/officeart/2005/8/layout/bProcess3"/>
    <dgm:cxn modelId="{9759CEC4-F2B1-4088-B158-BA318E0F1874}" srcId="{D381C0B9-068C-4B38-8A1F-EC816D30D675}" destId="{5169294D-C8C3-4791-B485-E1552DA1FCC4}" srcOrd="1" destOrd="0" parTransId="{0899E8B8-11FC-41EE-BF01-D03A54B8B6BF}" sibTransId="{34C2D844-5A3C-4DCE-A1A9-54F5FFDD36D2}"/>
    <dgm:cxn modelId="{39E385C5-1692-4670-B9FE-9E215C9DBDD1}" type="presOf" srcId="{15B56F50-03EF-4097-BB07-BDF999D49012}" destId="{5B9F170F-D6CC-43F1-9A8C-2E8C3AF2C961}" srcOrd="1" destOrd="0" presId="urn:microsoft.com/office/officeart/2005/8/layout/bProcess3"/>
    <dgm:cxn modelId="{689925D1-E388-4F64-9C2C-985B7B180524}" type="presOf" srcId="{6A91B838-E00C-452F-8487-7700676DEE0D}" destId="{176D79B0-3D94-4B10-884C-EF87730BF6E8}" srcOrd="0" destOrd="0" presId="urn:microsoft.com/office/officeart/2005/8/layout/bProcess3"/>
    <dgm:cxn modelId="{3F3EB3D6-E03F-4F30-97EF-3AFA5DFED8A5}" type="presOf" srcId="{5169294D-C8C3-4791-B485-E1552DA1FCC4}" destId="{19E45A72-505C-4760-9A76-4E0FA24F451F}" srcOrd="0" destOrd="0" presId="urn:microsoft.com/office/officeart/2005/8/layout/bProcess3"/>
    <dgm:cxn modelId="{D0F2C7DC-D4BA-462B-AF41-56F4B4583033}" type="presOf" srcId="{15B56F50-03EF-4097-BB07-BDF999D49012}" destId="{256CF730-E39B-4B89-9EC6-B3D3E31E7BF6}" srcOrd="0" destOrd="0" presId="urn:microsoft.com/office/officeart/2005/8/layout/bProcess3"/>
    <dgm:cxn modelId="{3D1D50E8-4E2A-451F-876E-0E08FD2F54A9}" srcId="{D381C0B9-068C-4B38-8A1F-EC816D30D675}" destId="{6A91B838-E00C-452F-8487-7700676DEE0D}" srcOrd="4" destOrd="0" parTransId="{457D99B2-D873-40D0-A29E-C95A0A80C84A}" sibTransId="{D0D4F6F1-32A8-4DAB-B6E4-C2D3493D8AD2}"/>
    <dgm:cxn modelId="{033E62F3-A00C-47E8-82EB-72FC66503B56}" type="presOf" srcId="{3EE5C8F0-D5CA-46B2-8799-8596D630807A}" destId="{58E82C25-0504-479D-B3C3-65A9C8E73BAE}" srcOrd="0" destOrd="0" presId="urn:microsoft.com/office/officeart/2005/8/layout/bProcess3"/>
    <dgm:cxn modelId="{970974FF-F9F2-4ED8-BA74-7C39959B699C}" type="presOf" srcId="{53F5887A-64B9-407C-AA2A-93E6308165E9}" destId="{DC1859C8-AD38-4A37-956B-9F8C1B7EE8A7}" srcOrd="0" destOrd="0" presId="urn:microsoft.com/office/officeart/2005/8/layout/bProcess3"/>
    <dgm:cxn modelId="{DF6AF4BF-7052-43A7-B73D-B1B551E808A0}" type="presParOf" srcId="{51E0F902-764F-4C78-AF8F-FE30F5ECE303}" destId="{58E82C25-0504-479D-B3C3-65A9C8E73BAE}" srcOrd="0" destOrd="0" presId="urn:microsoft.com/office/officeart/2005/8/layout/bProcess3"/>
    <dgm:cxn modelId="{79E41765-691F-4728-B847-AD2544E040C9}" type="presParOf" srcId="{51E0F902-764F-4C78-AF8F-FE30F5ECE303}" destId="{256CF730-E39B-4B89-9EC6-B3D3E31E7BF6}" srcOrd="1" destOrd="0" presId="urn:microsoft.com/office/officeart/2005/8/layout/bProcess3"/>
    <dgm:cxn modelId="{34AB53E3-B4F1-4BE3-9D8F-47F346040A62}" type="presParOf" srcId="{256CF730-E39B-4B89-9EC6-B3D3E31E7BF6}" destId="{5B9F170F-D6CC-43F1-9A8C-2E8C3AF2C961}" srcOrd="0" destOrd="0" presId="urn:microsoft.com/office/officeart/2005/8/layout/bProcess3"/>
    <dgm:cxn modelId="{EFBE6D30-0F8D-420E-A4C0-75D8804DE7D2}" type="presParOf" srcId="{51E0F902-764F-4C78-AF8F-FE30F5ECE303}" destId="{19E45A72-505C-4760-9A76-4E0FA24F451F}" srcOrd="2" destOrd="0" presId="urn:microsoft.com/office/officeart/2005/8/layout/bProcess3"/>
    <dgm:cxn modelId="{17CF32E0-5EE5-4DF9-A148-86E3FD259274}" type="presParOf" srcId="{51E0F902-764F-4C78-AF8F-FE30F5ECE303}" destId="{56103C83-3512-4903-87A7-92B072913669}" srcOrd="3" destOrd="0" presId="urn:microsoft.com/office/officeart/2005/8/layout/bProcess3"/>
    <dgm:cxn modelId="{1555963B-FD1C-485D-84D7-9714BE44E91E}" type="presParOf" srcId="{56103C83-3512-4903-87A7-92B072913669}" destId="{381FB9A0-CD9F-4714-9C3A-77DFD5288204}" srcOrd="0" destOrd="0" presId="urn:microsoft.com/office/officeart/2005/8/layout/bProcess3"/>
    <dgm:cxn modelId="{A182B9D6-0BB5-404A-84E0-54776BD19D8B}" type="presParOf" srcId="{51E0F902-764F-4C78-AF8F-FE30F5ECE303}" destId="{6FA5D7C2-3DAC-429A-9F17-248E37B9618E}" srcOrd="4" destOrd="0" presId="urn:microsoft.com/office/officeart/2005/8/layout/bProcess3"/>
    <dgm:cxn modelId="{B4793F6D-9EAD-426C-9917-02BA0F3A5E6E}" type="presParOf" srcId="{51E0F902-764F-4C78-AF8F-FE30F5ECE303}" destId="{6318F219-ADA1-422D-9F52-D87C8B5453FA}" srcOrd="5" destOrd="0" presId="urn:microsoft.com/office/officeart/2005/8/layout/bProcess3"/>
    <dgm:cxn modelId="{E5191FA6-B33C-471C-86EA-F0984AFDB35B}" type="presParOf" srcId="{6318F219-ADA1-422D-9F52-D87C8B5453FA}" destId="{26FF7E9F-651F-48DE-AEB4-5FF087817B46}" srcOrd="0" destOrd="0" presId="urn:microsoft.com/office/officeart/2005/8/layout/bProcess3"/>
    <dgm:cxn modelId="{5CD5BC8D-0C16-4664-8B32-1FEF062FEC33}" type="presParOf" srcId="{51E0F902-764F-4C78-AF8F-FE30F5ECE303}" destId="{DC1859C8-AD38-4A37-956B-9F8C1B7EE8A7}" srcOrd="6" destOrd="0" presId="urn:microsoft.com/office/officeart/2005/8/layout/bProcess3"/>
    <dgm:cxn modelId="{AED9E3D4-7BED-4B63-8C4C-093FF264681C}" type="presParOf" srcId="{51E0F902-764F-4C78-AF8F-FE30F5ECE303}" destId="{361ADDA3-8A23-4BF6-B493-CD85DEB25668}" srcOrd="7" destOrd="0" presId="urn:microsoft.com/office/officeart/2005/8/layout/bProcess3"/>
    <dgm:cxn modelId="{500193C0-6745-45AC-B046-74088455E0E3}" type="presParOf" srcId="{361ADDA3-8A23-4BF6-B493-CD85DEB25668}" destId="{673810C4-F267-4B65-9318-53B5445B5508}" srcOrd="0" destOrd="0" presId="urn:microsoft.com/office/officeart/2005/8/layout/bProcess3"/>
    <dgm:cxn modelId="{D1F0C992-E2B0-4ED9-B4C8-75CD8E7D2B1E}" type="presParOf" srcId="{51E0F902-764F-4C78-AF8F-FE30F5ECE303}" destId="{176D79B0-3D94-4B10-884C-EF87730BF6E8}" srcOrd="8" destOrd="0" presId="urn:microsoft.com/office/officeart/2005/8/layout/bProcess3"/>
    <dgm:cxn modelId="{0549021E-AC81-4951-AD7B-BAD03ACD8BD2}" type="presParOf" srcId="{51E0F902-764F-4C78-AF8F-FE30F5ECE303}" destId="{47E3D19A-AFB8-4F7F-B8C6-BB2D2DD67499}" srcOrd="9" destOrd="0" presId="urn:microsoft.com/office/officeart/2005/8/layout/bProcess3"/>
    <dgm:cxn modelId="{E85D0CBE-F9D3-44C4-BAD1-C704F6712A4D}" type="presParOf" srcId="{47E3D19A-AFB8-4F7F-B8C6-BB2D2DD67499}" destId="{4FF03B29-F1A9-4042-BE5E-38F7874A9F4A}" srcOrd="0" destOrd="0" presId="urn:microsoft.com/office/officeart/2005/8/layout/bProcess3"/>
    <dgm:cxn modelId="{63844856-7862-446E-BA79-F184633E94AA}" type="presParOf" srcId="{51E0F902-764F-4C78-AF8F-FE30F5ECE303}" destId="{DCF8C0FA-EDFD-40A8-9E68-3C47D97DA878}" srcOrd="10" destOrd="0" presId="urn:microsoft.com/office/officeart/2005/8/layout/b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CF730-E39B-4B89-9EC6-B3D3E31E7BF6}">
      <dsp:nvSpPr>
        <dsp:cNvPr id="0" name=""/>
        <dsp:cNvSpPr/>
      </dsp:nvSpPr>
      <dsp:spPr>
        <a:xfrm>
          <a:off x="4941653" y="1887823"/>
          <a:ext cx="1103381" cy="91440"/>
        </a:xfrm>
        <a:custGeom>
          <a:avLst/>
          <a:gdLst/>
          <a:ahLst/>
          <a:cxnLst/>
          <a:rect l="0" t="0" r="0" b="0"/>
          <a:pathLst>
            <a:path>
              <a:moveTo>
                <a:pt x="0" y="45720"/>
              </a:moveTo>
              <a:lnTo>
                <a:pt x="1103381" y="45720"/>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a:scene3d>
          <a:camera prst="orthographicFront"/>
          <a:lightRig rig="flat" dir="t"/>
        </a:scene3d>
        <a:sp3d z="-40000"/>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464994" y="1927873"/>
        <a:ext cx="56699" cy="11339"/>
      </dsp:txXfrm>
    </dsp:sp>
    <dsp:sp modelId="{58E82C25-0504-479D-B3C3-65A9C8E73BAE}">
      <dsp:nvSpPr>
        <dsp:cNvPr id="0" name=""/>
        <dsp:cNvSpPr/>
      </dsp:nvSpPr>
      <dsp:spPr>
        <a:xfrm>
          <a:off x="13097" y="454436"/>
          <a:ext cx="4930355" cy="2958213"/>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GB" sz="2500" b="0" kern="1200" dirty="0">
              <a:latin typeface="Arial" panose="020B0604020202020204" pitchFamily="34" charset="0"/>
              <a:cs typeface="Arial" panose="020B0604020202020204" pitchFamily="34" charset="0"/>
            </a:rPr>
            <a:t>STEP 1: SAMPLE SIZE CALCULATION </a:t>
          </a:r>
        </a:p>
        <a:p>
          <a:pPr marL="0" lvl="0" indent="0" algn="ctr" defTabSz="1111250">
            <a:lnSpc>
              <a:spcPct val="90000"/>
            </a:lnSpc>
            <a:spcBef>
              <a:spcPct val="0"/>
            </a:spcBef>
            <a:spcAft>
              <a:spcPct val="35000"/>
            </a:spcAft>
            <a:buNone/>
          </a:pPr>
          <a:r>
            <a:rPr lang="it-IT" sz="2500" b="0" kern="1200" dirty="0">
              <a:latin typeface="Arial" panose="020B0604020202020204" pitchFamily="34" charset="0"/>
              <a:cs typeface="Arial" panose="020B0604020202020204" pitchFamily="34" charset="0"/>
            </a:rPr>
            <a:t>Cochran's formula + FPC + 10% non-response </a:t>
          </a:r>
          <a:r>
            <a:rPr lang="en-GB" sz="2500" b="0" kern="1200" dirty="0">
              <a:latin typeface="Arial" panose="020B0604020202020204" pitchFamily="34" charset="0"/>
              <a:cs typeface="Arial" panose="020B0604020202020204" pitchFamily="34" charset="0"/>
            </a:rPr>
            <a:t>n = 1,119 </a:t>
          </a:r>
          <a:endParaRPr lang="en-GB" sz="2500" kern="1200" dirty="0">
            <a:latin typeface="Arial" panose="020B0604020202020204" pitchFamily="34" charset="0"/>
            <a:cs typeface="Arial" panose="020B0604020202020204" pitchFamily="34" charset="0"/>
          </a:endParaRPr>
        </a:p>
      </dsp:txBody>
      <dsp:txXfrm>
        <a:off x="13097" y="454436"/>
        <a:ext cx="4930355" cy="2958213"/>
      </dsp:txXfrm>
    </dsp:sp>
    <dsp:sp modelId="{56103C83-3512-4903-87A7-92B072913669}">
      <dsp:nvSpPr>
        <dsp:cNvPr id="0" name=""/>
        <dsp:cNvSpPr/>
      </dsp:nvSpPr>
      <dsp:spPr>
        <a:xfrm>
          <a:off x="11005990" y="1887823"/>
          <a:ext cx="1103381" cy="91440"/>
        </a:xfrm>
        <a:custGeom>
          <a:avLst/>
          <a:gdLst/>
          <a:ahLst/>
          <a:cxnLst/>
          <a:rect l="0" t="0" r="0" b="0"/>
          <a:pathLst>
            <a:path>
              <a:moveTo>
                <a:pt x="0" y="45720"/>
              </a:moveTo>
              <a:lnTo>
                <a:pt x="1103381" y="45720"/>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a:scene3d>
          <a:camera prst="orthographicFront"/>
          <a:lightRig rig="flat" dir="t"/>
        </a:scene3d>
        <a:sp3d z="-40000"/>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1529331" y="1927873"/>
        <a:ext cx="56699" cy="11339"/>
      </dsp:txXfrm>
    </dsp:sp>
    <dsp:sp modelId="{19E45A72-505C-4760-9A76-4E0FA24F451F}">
      <dsp:nvSpPr>
        <dsp:cNvPr id="0" name=""/>
        <dsp:cNvSpPr/>
      </dsp:nvSpPr>
      <dsp:spPr>
        <a:xfrm>
          <a:off x="6077434" y="454436"/>
          <a:ext cx="4930355" cy="2958213"/>
        </a:xfrm>
        <a:prstGeom prst="rect">
          <a:avLst/>
        </a:prstGeom>
        <a:solidFill>
          <a:schemeClr val="accent3"/>
        </a:solidFill>
        <a:ln w="25400" cap="flat" cmpd="sng" algn="ctr">
          <a:solidFill>
            <a:schemeClr val="accent3">
              <a:shade val="15000"/>
            </a:schemeClr>
          </a:solidFill>
          <a:prstDash val="solid"/>
        </a:ln>
        <a:effectLst/>
        <a:scene3d>
          <a:camera prst="orthographicFront"/>
          <a:lightRig rig="flat" dir="t"/>
        </a:scene3d>
        <a:sp3d/>
      </dsp:spPr>
      <dsp:style>
        <a:lnRef idx="2">
          <a:schemeClr val="accent3">
            <a:shade val="15000"/>
          </a:schemeClr>
        </a:lnRef>
        <a:fillRef idx="1">
          <a:schemeClr val="accent3"/>
        </a:fillRef>
        <a:effectRef idx="0">
          <a:schemeClr val="accent3"/>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GB" sz="2500" b="0" kern="1200" dirty="0">
              <a:latin typeface="Arial" panose="020B0604020202020204" pitchFamily="34" charset="0"/>
              <a:cs typeface="Arial" panose="020B0604020202020204" pitchFamily="34" charset="0"/>
            </a:rPr>
            <a:t>STEP 2: SAMPLING               30 facilities (3/county) Stratified by cadre → Random Selection of HCWs</a:t>
          </a:r>
          <a:endParaRPr lang="en-GB" sz="2500" kern="1200" dirty="0">
            <a:latin typeface="Arial" panose="020B0604020202020204" pitchFamily="34" charset="0"/>
            <a:cs typeface="Arial" panose="020B0604020202020204" pitchFamily="34" charset="0"/>
          </a:endParaRPr>
        </a:p>
      </dsp:txBody>
      <dsp:txXfrm>
        <a:off x="6077434" y="454436"/>
        <a:ext cx="4930355" cy="2958213"/>
      </dsp:txXfrm>
    </dsp:sp>
    <dsp:sp modelId="{6318F219-ADA1-422D-9F52-D87C8B5453FA}">
      <dsp:nvSpPr>
        <dsp:cNvPr id="0" name=""/>
        <dsp:cNvSpPr/>
      </dsp:nvSpPr>
      <dsp:spPr>
        <a:xfrm>
          <a:off x="2478275" y="3410850"/>
          <a:ext cx="12128674" cy="1103381"/>
        </a:xfrm>
        <a:custGeom>
          <a:avLst/>
          <a:gdLst/>
          <a:ahLst/>
          <a:cxnLst/>
          <a:rect l="0" t="0" r="0" b="0"/>
          <a:pathLst>
            <a:path>
              <a:moveTo>
                <a:pt x="12128674" y="0"/>
              </a:moveTo>
              <a:lnTo>
                <a:pt x="12128674" y="568790"/>
              </a:lnTo>
              <a:lnTo>
                <a:pt x="0" y="568790"/>
              </a:lnTo>
              <a:lnTo>
                <a:pt x="0" y="1103381"/>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a:scene3d>
          <a:camera prst="orthographicFront"/>
          <a:lightRig rig="flat" dir="t"/>
        </a:scene3d>
        <a:sp3d z="-40000"/>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a:off x="8238073" y="3956871"/>
        <a:ext cx="609078" cy="11339"/>
      </dsp:txXfrm>
    </dsp:sp>
    <dsp:sp modelId="{6FA5D7C2-3DAC-429A-9F17-248E37B9618E}">
      <dsp:nvSpPr>
        <dsp:cNvPr id="0" name=""/>
        <dsp:cNvSpPr/>
      </dsp:nvSpPr>
      <dsp:spPr>
        <a:xfrm>
          <a:off x="12141771" y="454436"/>
          <a:ext cx="4930355" cy="2958213"/>
        </a:xfrm>
        <a:prstGeom prst="rect">
          <a:avLst/>
        </a:prstGeom>
        <a:solidFill>
          <a:schemeClr val="accent5"/>
        </a:solidFill>
        <a:ln w="25400" cap="flat" cmpd="sng" algn="ctr">
          <a:solidFill>
            <a:schemeClr val="accent5">
              <a:shade val="15000"/>
            </a:schemeClr>
          </a:solidFill>
          <a:prstDash val="solid"/>
        </a:ln>
        <a:effectLst/>
        <a:scene3d>
          <a:camera prst="orthographicFront"/>
          <a:lightRig rig="flat" dir="t"/>
        </a:scene3d>
        <a:sp3d/>
      </dsp:spPr>
      <dsp:style>
        <a:lnRef idx="2">
          <a:schemeClr val="accent5">
            <a:shade val="15000"/>
          </a:schemeClr>
        </a:lnRef>
        <a:fillRef idx="1">
          <a:schemeClr val="accent5"/>
        </a:fillRef>
        <a:effectRef idx="0">
          <a:schemeClr val="accent5"/>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GB" sz="2500" b="0" kern="1200" dirty="0">
              <a:latin typeface="Arial" panose="020B0604020202020204" pitchFamily="34" charset="0"/>
              <a:cs typeface="Arial" panose="020B0604020202020204" pitchFamily="34" charset="0"/>
            </a:rPr>
            <a:t>STEP 3: DATA COLLECTION TOOL                                    Kobo Collect (self-administered) </a:t>
          </a:r>
          <a:r>
            <a:rPr lang="en-US" altLang="en-US" sz="2500" kern="1200" dirty="0">
              <a:latin typeface="Arial" panose="020B0604020202020204" pitchFamily="34" charset="0"/>
              <a:cs typeface="Arial" panose="020B0604020202020204" pitchFamily="34" charset="0"/>
            </a:rPr>
            <a:t>Employee Mental Wellness Assessment</a:t>
          </a:r>
          <a:r>
            <a:rPr lang="en-GB" sz="2500" b="0" kern="1200" dirty="0">
              <a:latin typeface="Arial" panose="020B0604020202020204" pitchFamily="34" charset="0"/>
              <a:cs typeface="Arial" panose="020B0604020202020204" pitchFamily="34" charset="0"/>
            </a:rPr>
            <a:t> + </a:t>
          </a:r>
          <a:r>
            <a:rPr lang="en-US" altLang="en-US" sz="2500" kern="1200" dirty="0">
              <a:latin typeface="Arial" panose="020B0604020202020204" pitchFamily="34" charset="0"/>
              <a:cs typeface="Arial" panose="020B0604020202020204" pitchFamily="34" charset="0"/>
            </a:rPr>
            <a:t>Organizational Wellness Assessment (facility managers)</a:t>
          </a:r>
          <a:endParaRPr lang="en-GB" sz="2500" kern="1200" dirty="0">
            <a:latin typeface="Arial" panose="020B0604020202020204" pitchFamily="34" charset="0"/>
            <a:cs typeface="Arial" panose="020B0604020202020204" pitchFamily="34" charset="0"/>
          </a:endParaRPr>
        </a:p>
      </dsp:txBody>
      <dsp:txXfrm>
        <a:off x="12141771" y="454436"/>
        <a:ext cx="4930355" cy="2958213"/>
      </dsp:txXfrm>
    </dsp:sp>
    <dsp:sp modelId="{361ADDA3-8A23-4BF6-B493-CD85DEB25668}">
      <dsp:nvSpPr>
        <dsp:cNvPr id="0" name=""/>
        <dsp:cNvSpPr/>
      </dsp:nvSpPr>
      <dsp:spPr>
        <a:xfrm>
          <a:off x="4941653" y="5980018"/>
          <a:ext cx="1103381" cy="91440"/>
        </a:xfrm>
        <a:custGeom>
          <a:avLst/>
          <a:gdLst/>
          <a:ahLst/>
          <a:cxnLst/>
          <a:rect l="0" t="0" r="0" b="0"/>
          <a:pathLst>
            <a:path>
              <a:moveTo>
                <a:pt x="0" y="45720"/>
              </a:moveTo>
              <a:lnTo>
                <a:pt x="1103381" y="45720"/>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a:scene3d>
          <a:camera prst="orthographicFront"/>
          <a:lightRig rig="flat" dir="t"/>
        </a:scene3d>
        <a:sp3d z="-40000"/>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464994" y="6020068"/>
        <a:ext cx="56699" cy="11339"/>
      </dsp:txXfrm>
    </dsp:sp>
    <dsp:sp modelId="{DC1859C8-AD38-4A37-956B-9F8C1B7EE8A7}">
      <dsp:nvSpPr>
        <dsp:cNvPr id="0" name=""/>
        <dsp:cNvSpPr/>
      </dsp:nvSpPr>
      <dsp:spPr>
        <a:xfrm>
          <a:off x="13097" y="4546631"/>
          <a:ext cx="4930355" cy="2958213"/>
        </a:xfrm>
        <a:prstGeom prst="rect">
          <a:avLst/>
        </a:prstGeom>
        <a:solidFill>
          <a:schemeClr val="accent5"/>
        </a:solidFill>
        <a:ln w="25400" cap="flat" cmpd="sng" algn="ctr">
          <a:solidFill>
            <a:schemeClr val="accent5">
              <a:shade val="15000"/>
            </a:schemeClr>
          </a:solidFill>
          <a:prstDash val="solid"/>
        </a:ln>
        <a:effectLst/>
        <a:scene3d>
          <a:camera prst="orthographicFront"/>
          <a:lightRig rig="flat" dir="t"/>
        </a:scene3d>
        <a:sp3d/>
      </dsp:spPr>
      <dsp:style>
        <a:lnRef idx="2">
          <a:schemeClr val="accent5">
            <a:shade val="15000"/>
          </a:schemeClr>
        </a:lnRef>
        <a:fillRef idx="1">
          <a:schemeClr val="accent5"/>
        </a:fillRef>
        <a:effectRef idx="0">
          <a:schemeClr val="accent5"/>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GB" sz="2500" b="0" kern="1200" dirty="0"/>
            <a:t> </a:t>
          </a:r>
          <a:r>
            <a:rPr lang="en-GB" sz="2500" b="0" kern="1200" dirty="0">
              <a:latin typeface="Arial" panose="020B0604020202020204" pitchFamily="34" charset="0"/>
              <a:cs typeface="Arial" panose="020B0604020202020204" pitchFamily="34" charset="0"/>
            </a:rPr>
            <a:t>STEP 4: INSTRUMENTS    PHQ-9 (Depression) MBI (Burnout) | DAST-10 (Substance Use)</a:t>
          </a:r>
          <a:endParaRPr lang="en-GB" sz="2500" kern="1200" dirty="0">
            <a:latin typeface="Arial" panose="020B0604020202020204" pitchFamily="34" charset="0"/>
            <a:cs typeface="Arial" panose="020B0604020202020204" pitchFamily="34" charset="0"/>
          </a:endParaRPr>
        </a:p>
      </dsp:txBody>
      <dsp:txXfrm>
        <a:off x="13097" y="4546631"/>
        <a:ext cx="4930355" cy="2958213"/>
      </dsp:txXfrm>
    </dsp:sp>
    <dsp:sp modelId="{47E3D19A-AFB8-4F7F-B8C6-BB2D2DD67499}">
      <dsp:nvSpPr>
        <dsp:cNvPr id="0" name=""/>
        <dsp:cNvSpPr/>
      </dsp:nvSpPr>
      <dsp:spPr>
        <a:xfrm>
          <a:off x="11005990" y="5980018"/>
          <a:ext cx="1103381" cy="91440"/>
        </a:xfrm>
        <a:custGeom>
          <a:avLst/>
          <a:gdLst/>
          <a:ahLst/>
          <a:cxnLst/>
          <a:rect l="0" t="0" r="0" b="0"/>
          <a:pathLst>
            <a:path>
              <a:moveTo>
                <a:pt x="0" y="45720"/>
              </a:moveTo>
              <a:lnTo>
                <a:pt x="1103381" y="45720"/>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a:scene3d>
          <a:camera prst="orthographicFront"/>
          <a:lightRig rig="flat" dir="t"/>
        </a:scene3d>
        <a:sp3d z="-40000"/>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1529331" y="6020068"/>
        <a:ext cx="56699" cy="11339"/>
      </dsp:txXfrm>
    </dsp:sp>
    <dsp:sp modelId="{176D79B0-3D94-4B10-884C-EF87730BF6E8}">
      <dsp:nvSpPr>
        <dsp:cNvPr id="0" name=""/>
        <dsp:cNvSpPr/>
      </dsp:nvSpPr>
      <dsp:spPr>
        <a:xfrm>
          <a:off x="6077434" y="4546631"/>
          <a:ext cx="4930355" cy="2958213"/>
        </a:xfrm>
        <a:prstGeom prst="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solidFill>
            <a:schemeClr val="accent3">
              <a:shade val="95000"/>
              <a:satMod val="105000"/>
            </a:schemeClr>
          </a:solidFill>
          <a:prstDash val="solid"/>
        </a:ln>
        <a:effectLst>
          <a:outerShdw blurRad="40000" dist="23000" dir="5400000" rotWithShape="0">
            <a:srgbClr val="000000">
              <a:alpha val="35000"/>
            </a:srgbClr>
          </a:outerShdw>
        </a:effectLst>
        <a:scene3d>
          <a:camera prst="orthographicFront"/>
          <a:lightRig rig="flat" dir="t"/>
        </a:scene3d>
        <a:sp3d/>
      </dsp:spPr>
      <dsp:style>
        <a:lnRef idx="1">
          <a:schemeClr val="accent3"/>
        </a:lnRef>
        <a:fillRef idx="3">
          <a:schemeClr val="accent3"/>
        </a:fillRef>
        <a:effectRef idx="2">
          <a:schemeClr val="accent3"/>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GB" sz="2500" b="0" kern="1200" dirty="0">
              <a:latin typeface="Arial" panose="020B0604020202020204" pitchFamily="34" charset="0"/>
              <a:cs typeface="Arial" panose="020B0604020202020204" pitchFamily="34" charset="0"/>
            </a:rPr>
            <a:t>STEP 5: ETHICS Authorization (County Directors +Medical Superintendents) Informed Consent (all participants)</a:t>
          </a:r>
        </a:p>
      </dsp:txBody>
      <dsp:txXfrm>
        <a:off x="6077434" y="4546631"/>
        <a:ext cx="4930355" cy="2958213"/>
      </dsp:txXfrm>
    </dsp:sp>
    <dsp:sp modelId="{DCF8C0FA-EDFD-40A8-9E68-3C47D97DA878}">
      <dsp:nvSpPr>
        <dsp:cNvPr id="0" name=""/>
        <dsp:cNvSpPr/>
      </dsp:nvSpPr>
      <dsp:spPr>
        <a:xfrm>
          <a:off x="12141771" y="4546631"/>
          <a:ext cx="4930355" cy="2958213"/>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GB" sz="2500" b="0" kern="1200" dirty="0">
              <a:latin typeface="Arial" panose="020B0604020202020204" pitchFamily="34" charset="0"/>
              <a:cs typeface="Arial" panose="020B0604020202020204" pitchFamily="34" charset="0"/>
            </a:rPr>
            <a:t>STEP 6: DATA ANALYSIS Descriptive (frequencies, proportions) Bivariate (OR, 95% CI, p&lt;0.05</a:t>
          </a:r>
        </a:p>
      </dsp:txBody>
      <dsp:txXfrm>
        <a:off x="12141771" y="4546631"/>
        <a:ext cx="4930355" cy="2958213"/>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7A480D-D450-43AD-8722-72226A51BA41}" type="datetimeFigureOut">
              <a:rPr lang="en-GB" smtClean="0"/>
              <a:t>28/04/2026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543CF0-C7E3-4A2E-88E0-F42C4A016C31}" type="slidenum">
              <a:rPr lang="en-GB" smtClean="0"/>
              <a:t>‹#›</a:t>
            </a:fld>
            <a:endParaRPr lang="en-GB"/>
          </a:p>
        </p:txBody>
      </p:sp>
    </p:spTree>
    <p:extLst>
      <p:ext uri="{BB962C8B-B14F-4D97-AF65-F5344CB8AC3E}">
        <p14:creationId xmlns:p14="http://schemas.microsoft.com/office/powerpoint/2010/main" val="547345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From the field epidemiology Training Network –Intermediate Program</a:t>
            </a:r>
          </a:p>
          <a:p>
            <a:r>
              <a:rPr lang="en-GB" dirty="0"/>
              <a:t>Co-Authors as displayed by various institutions they come from.</a:t>
            </a:r>
          </a:p>
        </p:txBody>
      </p:sp>
      <p:sp>
        <p:nvSpPr>
          <p:cNvPr id="4" name="Slide Number Placeholder 3"/>
          <p:cNvSpPr>
            <a:spLocks noGrp="1"/>
          </p:cNvSpPr>
          <p:nvPr>
            <p:ph type="sldNum" sz="quarter" idx="5"/>
          </p:nvPr>
        </p:nvSpPr>
        <p:spPr/>
        <p:txBody>
          <a:bodyPr/>
          <a:lstStyle/>
          <a:p>
            <a:fld id="{20543CF0-C7E3-4A2E-88E0-F42C4A016C31}" type="slidenum">
              <a:rPr lang="en-GB" smtClean="0"/>
              <a:t>1</a:t>
            </a:fld>
            <a:endParaRPr lang="en-GB"/>
          </a:p>
        </p:txBody>
      </p:sp>
    </p:spTree>
    <p:extLst>
      <p:ext uri="{BB962C8B-B14F-4D97-AF65-F5344CB8AC3E}">
        <p14:creationId xmlns:p14="http://schemas.microsoft.com/office/powerpoint/2010/main" val="636271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E0126-4EEB-111B-78A7-323D3CAB90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A289FD-B1D1-AFF1-9E20-ECEB6EC9E8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76C56A-E3EF-B0A3-1F6B-1C565A8554A0}"/>
              </a:ext>
            </a:extLst>
          </p:cNvPr>
          <p:cNvSpPr>
            <a:spLocks noGrp="1"/>
          </p:cNvSpPr>
          <p:nvPr>
            <p:ph type="body" idx="1"/>
          </p:nvPr>
        </p:nvSpPr>
        <p:spPr/>
        <p:txBody>
          <a:bodyPr/>
          <a:lstStyle/>
          <a:p>
            <a:r>
              <a:rPr lang="en-GB" dirty="0"/>
              <a:t>According to WHO mental health is defined as a critical state of well-being that enables individuals to cope with stress, work productively, and contribute to society (WHO, 2022).  However, recent data reveals a high morbidity burden among healthcare workers (HCWs).During the COVID-19 pandemic, the global prevalence of depression among HCWs reached 26% (Rezaei et al., 2022). Furthermore, the estimated lifetime risk for substance misuse stands between 10% and 15% (Amirouche et al., 2023).</a:t>
            </a:r>
          </a:p>
          <a:p>
            <a:r>
              <a:rPr lang="en-GB" dirty="0"/>
              <a:t>In the African context, the burden of disease is even more pronounced. Studies indicate a period prevalence of depression reaching 82% among hospital staff (Rezaei et al., 2022).</a:t>
            </a:r>
          </a:p>
          <a:p>
            <a:r>
              <a:rPr lang="en-GB" dirty="0"/>
              <a:t> Data on Alcohol Use Disorder (AUD) shows high regional variations, with a prevalence of 21% in South Africa (</a:t>
            </a:r>
            <a:r>
              <a:rPr lang="en-GB" dirty="0" err="1"/>
              <a:t>Oup</a:t>
            </a:r>
            <a:r>
              <a:rPr lang="en-GB" dirty="0"/>
              <a:t>, 2023), 20% in Nigeria (</a:t>
            </a:r>
            <a:r>
              <a:rPr lang="en-GB" dirty="0" err="1"/>
              <a:t>Okwelum</a:t>
            </a:r>
            <a:r>
              <a:rPr lang="en-GB" dirty="0"/>
              <a:t> et al., 2024), and 17% in Kenya (Shah et al., 2025). Notably, recent data from Kenya indicates a lifetime prevalence of substance use at 51.7% among HCWs (Shah et al., 2025).The </a:t>
            </a:r>
            <a:r>
              <a:rPr lang="en-GB" dirty="0" err="1"/>
              <a:t>etiology</a:t>
            </a:r>
            <a:r>
              <a:rPr lang="en-GB" dirty="0"/>
              <a:t> of these mental health outcomes is multifactorial. Key risk factors include prolonged medical training, chronic occupational stress, burnout, and compassion fatigue (Shah et al., 2025). These stressors act as determinants that increase vulnerability to depressive disorders and substance </a:t>
            </a:r>
            <a:r>
              <a:rPr lang="en-GB" dirty="0" err="1"/>
              <a:t>use.Ultimately</a:t>
            </a:r>
            <a:r>
              <a:rPr lang="en-GB" dirty="0"/>
              <a:t>, these conditions function as proximate causes for adverse systemic outcomes, including increased rates of absenteeism and a higher incidence of medical errors, directly compromising healthcare delivery and patient safety</a:t>
            </a:r>
          </a:p>
        </p:txBody>
      </p:sp>
      <p:sp>
        <p:nvSpPr>
          <p:cNvPr id="4" name="Slide Number Placeholder 3">
            <a:extLst>
              <a:ext uri="{FF2B5EF4-FFF2-40B4-BE49-F238E27FC236}">
                <a16:creationId xmlns:a16="http://schemas.microsoft.com/office/drawing/2014/main" id="{79ADA3F3-AEC3-B60E-58D7-A63EC1F43B97}"/>
              </a:ext>
            </a:extLst>
          </p:cNvPr>
          <p:cNvSpPr>
            <a:spLocks noGrp="1"/>
          </p:cNvSpPr>
          <p:nvPr>
            <p:ph type="sldNum" sz="quarter" idx="5"/>
          </p:nvPr>
        </p:nvSpPr>
        <p:spPr/>
        <p:txBody>
          <a:bodyPr/>
          <a:lstStyle/>
          <a:p>
            <a:fld id="{20543CF0-C7E3-4A2E-88E0-F42C4A016C31}" type="slidenum">
              <a:rPr lang="en-GB" smtClean="0"/>
              <a:t>2</a:t>
            </a:fld>
            <a:endParaRPr lang="en-GB"/>
          </a:p>
        </p:txBody>
      </p:sp>
    </p:spTree>
    <p:extLst>
      <p:ext uri="{BB962C8B-B14F-4D97-AF65-F5344CB8AC3E}">
        <p14:creationId xmlns:p14="http://schemas.microsoft.com/office/powerpoint/2010/main" val="550485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rationale for this study is simple: we have the right policies, but we lack the data to make them work. Kenya has solid frameworks like the 2023 Workplace Mental Wellness guidelines, yet we don't know if they are actually being put into </a:t>
            </a:r>
            <a:r>
              <a:rPr lang="en-GB" dirty="0" err="1"/>
              <a:t>practice.We</a:t>
            </a:r>
            <a:r>
              <a:rPr lang="en-GB" dirty="0"/>
              <a:t> are facing a major information gap. We don't have clear figures on how many healthcare workers are struggling with depression or substance use, and we don't fully understand the root causes behind these issues. This study is necessary to provide the hard evidence needed to move from general policy to real-world support for our staff</a:t>
            </a:r>
          </a:p>
        </p:txBody>
      </p:sp>
      <p:sp>
        <p:nvSpPr>
          <p:cNvPr id="4" name="Slide Number Placeholder 3"/>
          <p:cNvSpPr>
            <a:spLocks noGrp="1"/>
          </p:cNvSpPr>
          <p:nvPr>
            <p:ph type="sldNum" sz="quarter" idx="5"/>
          </p:nvPr>
        </p:nvSpPr>
        <p:spPr/>
        <p:txBody>
          <a:bodyPr/>
          <a:lstStyle/>
          <a:p>
            <a:fld id="{20543CF0-C7E3-4A2E-88E0-F42C4A016C31}" type="slidenum">
              <a:rPr lang="en-GB" smtClean="0"/>
              <a:t>3</a:t>
            </a:fld>
            <a:endParaRPr lang="en-GB"/>
          </a:p>
        </p:txBody>
      </p:sp>
    </p:spTree>
    <p:extLst>
      <p:ext uri="{BB962C8B-B14F-4D97-AF65-F5344CB8AC3E}">
        <p14:creationId xmlns:p14="http://schemas.microsoft.com/office/powerpoint/2010/main" val="20710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begin, recent data from Musili and colleagues reveals that depression and Substance Use Disorder—or SUD—among Kenyan healthcare workers currently stand at 6.1% and 8.9%.</a:t>
            </a:r>
          </a:p>
          <a:p>
            <a:r>
              <a:rPr lang="en-GB" dirty="0"/>
              <a:t>These figures are notably lower than previous estimates, which have historically reached as high as 82% for depression and 17% for SUD. This shift likely points to a period of post-pandemic recovery, though we must remain mindful that stigma may still lead to underreporting. When we look at gender, we see patterns that mirror findings by Shah et al. in 2025: while depression is slightly more prevalent in females at 3.3%, SUD is significantly higher in males, who are more than three times as likely to be affected as their female </a:t>
            </a:r>
            <a:r>
              <a:rPr lang="en-GB" dirty="0" err="1"/>
              <a:t>counterparts.Moving</a:t>
            </a:r>
            <a:r>
              <a:rPr lang="en-GB" dirty="0"/>
              <a:t> to professional roles, there is a clear ‘cadre gap.’ Non-nurse cadres—including medical officers, pharmacists, and lab technicians—demonstrate a significantly higher risk for substance use, with rates nearly four times higher than those seen in nurses. This disparity highlights a need for targeted interventions. Interestingly, the data also uncovers a 'systemic gap' in our workplace culture. While 70% of staff report strong support from their immediate managers, over half rate their broader organizational environment as poor. This suggests that while individual supervision is effective, institutional policies are not yet being fully implemented on the ground. Finally, although this study found no significant socio-demographic links to depression, this is likely due to the low overall prevalence, which limited the statistical power to identify those specific trends</a:t>
            </a:r>
          </a:p>
        </p:txBody>
      </p:sp>
      <p:sp>
        <p:nvSpPr>
          <p:cNvPr id="4" name="Slide Number Placeholder 3"/>
          <p:cNvSpPr>
            <a:spLocks noGrp="1"/>
          </p:cNvSpPr>
          <p:nvPr>
            <p:ph type="sldNum" sz="quarter" idx="5"/>
          </p:nvPr>
        </p:nvSpPr>
        <p:spPr/>
        <p:txBody>
          <a:bodyPr/>
          <a:lstStyle/>
          <a:p>
            <a:fld id="{20543CF0-C7E3-4A2E-88E0-F42C4A016C31}" type="slidenum">
              <a:rPr lang="en-GB" smtClean="0"/>
              <a:t>12</a:t>
            </a:fld>
            <a:endParaRPr lang="en-GB"/>
          </a:p>
        </p:txBody>
      </p:sp>
    </p:spTree>
    <p:extLst>
      <p:ext uri="{BB962C8B-B14F-4D97-AF65-F5344CB8AC3E}">
        <p14:creationId xmlns:p14="http://schemas.microsoft.com/office/powerpoint/2010/main" val="3397549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0798D-D627-AF49-E2EA-86A3FBB1FE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9D3EED-F53F-6BB2-349C-ABA8182821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6C7EFE-89D7-84F0-0EC2-9E7F31053772}"/>
              </a:ext>
            </a:extLst>
          </p:cNvPr>
          <p:cNvSpPr>
            <a:spLocks noGrp="1"/>
          </p:cNvSpPr>
          <p:nvPr>
            <p:ph type="body" idx="1"/>
          </p:nvPr>
        </p:nvSpPr>
        <p:spPr/>
        <p:txBody>
          <a:bodyPr/>
          <a:lstStyle/>
          <a:p>
            <a:r>
              <a:rPr lang="en-GB" dirty="0"/>
              <a:t>we are currently facing an implementation gap that undermines our clinical outcomes. While the 2023 Workplace Mental Wellness Guidelines provide a strategic framework, our surveillance data reveals a suboptimal translation to the facility level, with 59% of staff reporting inadequate organizational support and 50% characterizing their work environment as poor. We must shift from passive guidelines to active epidemiological monitoring, utilizing annual wellness surveys to identify emerging burnout hotspots and geographic clusters of distress. Furthermore, our interventions must be cadre-specific; the data indicates a higher latent risk for substance use disorders and mental health morbidity among males and non-nurse cadres—specifically Medical Officers, COs, and laboratory personnel. By integrating mental health into existing Occupational Health and Safety (OHS) frameworks and establishing facility-based EAPs, we transition from reactive crisis management to a proactive, evidence-based mitigation of workplace-related morbidity.</a:t>
            </a:r>
          </a:p>
        </p:txBody>
      </p:sp>
      <p:sp>
        <p:nvSpPr>
          <p:cNvPr id="4" name="Slide Number Placeholder 3">
            <a:extLst>
              <a:ext uri="{FF2B5EF4-FFF2-40B4-BE49-F238E27FC236}">
                <a16:creationId xmlns:a16="http://schemas.microsoft.com/office/drawing/2014/main" id="{7156DFB8-1CA0-53E9-EA79-E515E40D7C8D}"/>
              </a:ext>
            </a:extLst>
          </p:cNvPr>
          <p:cNvSpPr>
            <a:spLocks noGrp="1"/>
          </p:cNvSpPr>
          <p:nvPr>
            <p:ph type="sldNum" sz="quarter" idx="5"/>
          </p:nvPr>
        </p:nvSpPr>
        <p:spPr/>
        <p:txBody>
          <a:bodyPr/>
          <a:lstStyle/>
          <a:p>
            <a:fld id="{20543CF0-C7E3-4A2E-88E0-F42C4A016C31}" type="slidenum">
              <a:rPr lang="en-GB" smtClean="0"/>
              <a:t>14</a:t>
            </a:fld>
            <a:endParaRPr lang="en-GB"/>
          </a:p>
        </p:txBody>
      </p:sp>
    </p:spTree>
    <p:extLst>
      <p:ext uri="{BB962C8B-B14F-4D97-AF65-F5344CB8AC3E}">
        <p14:creationId xmlns:p14="http://schemas.microsoft.com/office/powerpoint/2010/main" val="3154529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5.jpe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8.jpeg"/><Relationship Id="rId5" Type="http://schemas.openxmlformats.org/officeDocument/2006/relationships/image" Target="../media/image3.svg"/><Relationship Id="rId15" Type="http://schemas.openxmlformats.org/officeDocument/2006/relationships/image" Target="../media/image12.png"/><Relationship Id="rId10" Type="http://schemas.openxmlformats.org/officeDocument/2006/relationships/image" Target="../media/image7.jpeg"/><Relationship Id="rId4" Type="http://schemas.openxmlformats.org/officeDocument/2006/relationships/image" Target="../media/image2.png"/><Relationship Id="rId9" Type="http://schemas.microsoft.com/office/2007/relationships/hdphoto" Target="../media/hdphoto1.wdp"/><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3.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png"/><Relationship Id="rId7" Type="http://schemas.openxmlformats.org/officeDocument/2006/relationships/diagramQuickStyle" Target="../diagrams/quickStyle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sv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chart" Target="../charts/chart2.xml"/><Relationship Id="rId4" Type="http://schemas.openxmlformats.org/officeDocument/2006/relationships/image" Target="../media/image3.sv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chart" Target="../charts/chart3.xml"/><Relationship Id="rId4" Type="http://schemas.openxmlformats.org/officeDocument/2006/relationships/image" Target="../media/image3.sv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png"/><Relationship Id="rId16" Type="http://schemas.openxmlformats.org/officeDocument/2006/relationships/image" Target="../media/image25.sv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svg"/><Relationship Id="rId4" Type="http://schemas.openxmlformats.org/officeDocument/2006/relationships/image" Target="../media/image3.svg"/><Relationship Id="rId9" Type="http://schemas.openxmlformats.org/officeDocument/2006/relationships/image" Target="../media/image18.png"/><Relationship Id="rId14" Type="http://schemas.openxmlformats.org/officeDocument/2006/relationships/image" Target="../media/image2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2601989"/>
            <a:ext cx="18669001" cy="5026371"/>
            <a:chOff x="0" y="0"/>
            <a:chExt cx="3021109" cy="719331"/>
          </a:xfrm>
        </p:grpSpPr>
        <p:sp>
          <p:nvSpPr>
            <p:cNvPr id="3" name="Freeform 3"/>
            <p:cNvSpPr/>
            <p:nvPr/>
          </p:nvSpPr>
          <p:spPr>
            <a:xfrm>
              <a:off x="0" y="0"/>
              <a:ext cx="3021109" cy="719331"/>
            </a:xfrm>
            <a:custGeom>
              <a:avLst/>
              <a:gdLst/>
              <a:ahLst/>
              <a:cxnLst/>
              <a:rect l="l" t="t" r="r" b="b"/>
              <a:pathLst>
                <a:path w="3021109" h="719331">
                  <a:moveTo>
                    <a:pt x="0" y="0"/>
                  </a:moveTo>
                  <a:lnTo>
                    <a:pt x="3021109" y="0"/>
                  </a:lnTo>
                  <a:lnTo>
                    <a:pt x="3021109" y="719331"/>
                  </a:lnTo>
                  <a:lnTo>
                    <a:pt x="0" y="719331"/>
                  </a:lnTo>
                  <a:close/>
                </a:path>
              </a:pathLst>
            </a:custGeom>
            <a:solidFill>
              <a:srgbClr val="3B479D"/>
            </a:solidFill>
            <a:ln cap="sq">
              <a:noFill/>
              <a:prstDash val="solid"/>
              <a:miter/>
            </a:ln>
          </p:spPr>
        </p:sp>
        <p:sp>
          <p:nvSpPr>
            <p:cNvPr id="4" name="TextBox 4"/>
            <p:cNvSpPr txBox="1"/>
            <p:nvPr/>
          </p:nvSpPr>
          <p:spPr>
            <a:xfrm>
              <a:off x="0" y="-57150"/>
              <a:ext cx="3021109" cy="776481"/>
            </a:xfrm>
            <a:prstGeom prst="rect">
              <a:avLst/>
            </a:prstGeom>
          </p:spPr>
          <p:txBody>
            <a:bodyPr lIns="47037" tIns="47037" rIns="47037" bIns="47037" rtlCol="0" anchor="ctr"/>
            <a:lstStyle/>
            <a:p>
              <a:pPr marL="0" lvl="0" indent="0" algn="ctr">
                <a:lnSpc>
                  <a:spcPts val="3240"/>
                </a:lnSpc>
                <a:spcBef>
                  <a:spcPct val="0"/>
                </a:spcBef>
              </a:pPr>
              <a:endParaRPr/>
            </a:p>
          </p:txBody>
        </p:sp>
      </p:grpSp>
      <p:sp>
        <p:nvSpPr>
          <p:cNvPr id="5" name="Freeform 5"/>
          <p:cNvSpPr/>
          <p:nvPr/>
        </p:nvSpPr>
        <p:spPr>
          <a:xfrm>
            <a:off x="307973" y="289459"/>
            <a:ext cx="5441739" cy="1644667"/>
          </a:xfrm>
          <a:custGeom>
            <a:avLst/>
            <a:gdLst/>
            <a:ahLst/>
            <a:cxnLst/>
            <a:rect l="l" t="t" r="r" b="b"/>
            <a:pathLst>
              <a:path w="5441739" h="1644667">
                <a:moveTo>
                  <a:pt x="0" y="0"/>
                </a:moveTo>
                <a:lnTo>
                  <a:pt x="5441739" y="0"/>
                </a:lnTo>
                <a:lnTo>
                  <a:pt x="5441739" y="1644666"/>
                </a:lnTo>
                <a:lnTo>
                  <a:pt x="0" y="1644666"/>
                </a:lnTo>
                <a:lnTo>
                  <a:pt x="0" y="0"/>
                </a:lnTo>
                <a:close/>
              </a:path>
            </a:pathLst>
          </a:custGeom>
          <a:blipFill>
            <a:blip r:embed="rId3"/>
            <a:stretch>
              <a:fillRect t="-2570"/>
            </a:stretch>
          </a:blipFill>
        </p:spPr>
      </p:sp>
      <p:grpSp>
        <p:nvGrpSpPr>
          <p:cNvPr id="6" name="Group 6"/>
          <p:cNvGrpSpPr/>
          <p:nvPr/>
        </p:nvGrpSpPr>
        <p:grpSpPr>
          <a:xfrm>
            <a:off x="14145566" y="354778"/>
            <a:ext cx="3633626" cy="1262739"/>
            <a:chOff x="0" y="0"/>
            <a:chExt cx="4844835" cy="1683651"/>
          </a:xfrm>
        </p:grpSpPr>
        <p:sp>
          <p:nvSpPr>
            <p:cNvPr id="7" name="Freeform 7"/>
            <p:cNvSpPr/>
            <p:nvPr/>
          </p:nvSpPr>
          <p:spPr>
            <a:xfrm>
              <a:off x="0" y="0"/>
              <a:ext cx="1695288" cy="1656806"/>
            </a:xfrm>
            <a:custGeom>
              <a:avLst/>
              <a:gdLst/>
              <a:ahLst/>
              <a:cxnLst/>
              <a:rect l="l" t="t" r="r" b="b"/>
              <a:pathLst>
                <a:path w="1695288" h="1656806">
                  <a:moveTo>
                    <a:pt x="0" y="0"/>
                  </a:moveTo>
                  <a:lnTo>
                    <a:pt x="1695288" y="0"/>
                  </a:lnTo>
                  <a:lnTo>
                    <a:pt x="1695288" y="1656806"/>
                  </a:lnTo>
                  <a:lnTo>
                    <a:pt x="0" y="16568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8" name="Group 8"/>
            <p:cNvGrpSpPr>
              <a:grpSpLocks noChangeAspect="1"/>
            </p:cNvGrpSpPr>
            <p:nvPr/>
          </p:nvGrpSpPr>
          <p:grpSpPr>
            <a:xfrm>
              <a:off x="2049464" y="519873"/>
              <a:ext cx="306739" cy="324129"/>
              <a:chOff x="0" y="0"/>
              <a:chExt cx="829323" cy="876338"/>
            </a:xfrm>
          </p:grpSpPr>
          <p:sp>
            <p:nvSpPr>
              <p:cNvPr id="9" name="Freeform 9"/>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10" name="Group 10"/>
            <p:cNvGrpSpPr>
              <a:grpSpLocks noChangeAspect="1"/>
            </p:cNvGrpSpPr>
            <p:nvPr/>
          </p:nvGrpSpPr>
          <p:grpSpPr>
            <a:xfrm>
              <a:off x="1995767" y="933295"/>
              <a:ext cx="1253763" cy="389431"/>
              <a:chOff x="0" y="0"/>
              <a:chExt cx="3389770" cy="1052894"/>
            </a:xfrm>
          </p:grpSpPr>
          <p:sp>
            <p:nvSpPr>
              <p:cNvPr id="11" name="Freeform 11"/>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12" name="Freeform 12"/>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3" name="Freeform 13"/>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4" name="Freeform 14"/>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5" name="Group 15"/>
            <p:cNvGrpSpPr>
              <a:grpSpLocks noChangeAspect="1"/>
            </p:cNvGrpSpPr>
            <p:nvPr/>
          </p:nvGrpSpPr>
          <p:grpSpPr>
            <a:xfrm>
              <a:off x="2025973" y="50308"/>
              <a:ext cx="1705624" cy="371104"/>
              <a:chOff x="0" y="0"/>
              <a:chExt cx="4611446" cy="1003351"/>
            </a:xfrm>
          </p:grpSpPr>
          <p:sp>
            <p:nvSpPr>
              <p:cNvPr id="16" name="Freeform 16"/>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7" name="Freeform 17"/>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8" name="Freeform 18"/>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9" name="Freeform 19"/>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20" name="Freeform 20"/>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21" name="Group 21"/>
            <p:cNvGrpSpPr>
              <a:grpSpLocks noChangeAspect="1"/>
            </p:cNvGrpSpPr>
            <p:nvPr/>
          </p:nvGrpSpPr>
          <p:grpSpPr>
            <a:xfrm>
              <a:off x="2394054" y="496385"/>
              <a:ext cx="1511060" cy="371104"/>
              <a:chOff x="0" y="0"/>
              <a:chExt cx="4085412" cy="1003338"/>
            </a:xfrm>
          </p:grpSpPr>
          <p:sp>
            <p:nvSpPr>
              <p:cNvPr id="22" name="Freeform 22"/>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23" name="Freeform 23"/>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24" name="Freeform 24"/>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25" name="Freeform 25"/>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26" name="Freeform 26"/>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27" name="Group 27"/>
            <p:cNvGrpSpPr>
              <a:grpSpLocks noChangeAspect="1"/>
            </p:cNvGrpSpPr>
            <p:nvPr/>
          </p:nvGrpSpPr>
          <p:grpSpPr>
            <a:xfrm>
              <a:off x="2004239" y="1406734"/>
              <a:ext cx="1941611" cy="256579"/>
              <a:chOff x="0" y="0"/>
              <a:chExt cx="5249482" cy="693699"/>
            </a:xfrm>
          </p:grpSpPr>
          <p:sp>
            <p:nvSpPr>
              <p:cNvPr id="28" name="Freeform 28"/>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29" name="Freeform 29"/>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0" name="Freeform 30"/>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31" name="Freeform 31"/>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32" name="Freeform 32"/>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33" name="Freeform 33"/>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34" name="Freeform 34"/>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35" name="Freeform 35"/>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36" name="Freeform 36"/>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7" name="Freeform 37"/>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8" name="Group 38"/>
            <p:cNvGrpSpPr>
              <a:grpSpLocks noChangeAspect="1"/>
            </p:cNvGrpSpPr>
            <p:nvPr/>
          </p:nvGrpSpPr>
          <p:grpSpPr>
            <a:xfrm>
              <a:off x="4031399" y="1401926"/>
              <a:ext cx="28723" cy="281726"/>
              <a:chOff x="0" y="0"/>
              <a:chExt cx="77660" cy="761695"/>
            </a:xfrm>
          </p:grpSpPr>
          <p:sp>
            <p:nvSpPr>
              <p:cNvPr id="39" name="Freeform 39"/>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40" name="Group 40"/>
            <p:cNvGrpSpPr>
              <a:grpSpLocks noChangeAspect="1"/>
            </p:cNvGrpSpPr>
            <p:nvPr/>
          </p:nvGrpSpPr>
          <p:grpSpPr>
            <a:xfrm>
              <a:off x="3257942" y="942465"/>
              <a:ext cx="1139322" cy="371104"/>
              <a:chOff x="0" y="0"/>
              <a:chExt cx="3080360" cy="1003338"/>
            </a:xfrm>
          </p:grpSpPr>
          <p:sp>
            <p:nvSpPr>
              <p:cNvPr id="41" name="Freeform 41"/>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42" name="Freeform 42"/>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43" name="Freeform 43"/>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44" name="Freeform 44"/>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45" name="Group 45"/>
            <p:cNvGrpSpPr>
              <a:grpSpLocks noChangeAspect="1"/>
            </p:cNvGrpSpPr>
            <p:nvPr/>
          </p:nvGrpSpPr>
          <p:grpSpPr>
            <a:xfrm>
              <a:off x="4142011" y="1406731"/>
              <a:ext cx="702825" cy="256582"/>
              <a:chOff x="0" y="0"/>
              <a:chExt cx="1900212" cy="693712"/>
            </a:xfrm>
          </p:grpSpPr>
          <p:sp>
            <p:nvSpPr>
              <p:cNvPr id="46" name="Freeform 46"/>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7" name="Freeform 47"/>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8" name="Freeform 48"/>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9" name="Freeform 49"/>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50" name="Group 50"/>
          <p:cNvGrpSpPr/>
          <p:nvPr/>
        </p:nvGrpSpPr>
        <p:grpSpPr>
          <a:xfrm>
            <a:off x="12005877" y="2066064"/>
            <a:ext cx="2464061" cy="5794286"/>
            <a:chOff x="0" y="0"/>
            <a:chExt cx="4050574" cy="9525000"/>
          </a:xfrm>
        </p:grpSpPr>
        <p:sp>
          <p:nvSpPr>
            <p:cNvPr id="51" name="Freeform 51"/>
            <p:cNvSpPr/>
            <p:nvPr/>
          </p:nvSpPr>
          <p:spPr>
            <a:xfrm>
              <a:off x="0" y="0"/>
              <a:ext cx="4050574" cy="9525000"/>
            </a:xfrm>
            <a:custGeom>
              <a:avLst/>
              <a:gdLst/>
              <a:ahLst/>
              <a:cxnLst/>
              <a:rect l="l" t="t" r="r" b="b"/>
              <a:pathLst>
                <a:path w="4050574" h="9525000">
                  <a:moveTo>
                    <a:pt x="0" y="9042400"/>
                  </a:moveTo>
                  <a:lnTo>
                    <a:pt x="0" y="482600"/>
                  </a:lnTo>
                  <a:cubicBezTo>
                    <a:pt x="0" y="215900"/>
                    <a:pt x="137720" y="0"/>
                    <a:pt x="307844" y="0"/>
                  </a:cubicBezTo>
                  <a:lnTo>
                    <a:pt x="3742730" y="0"/>
                  </a:lnTo>
                  <a:cubicBezTo>
                    <a:pt x="3912855" y="0"/>
                    <a:pt x="4050574" y="217170"/>
                    <a:pt x="4050574" y="482600"/>
                  </a:cubicBezTo>
                  <a:lnTo>
                    <a:pt x="4050574" y="9042400"/>
                  </a:lnTo>
                  <a:cubicBezTo>
                    <a:pt x="4050574" y="9309100"/>
                    <a:pt x="3912855" y="9525000"/>
                    <a:pt x="3742730" y="9525000"/>
                  </a:cubicBezTo>
                  <a:lnTo>
                    <a:pt x="307844" y="9525000"/>
                  </a:lnTo>
                  <a:cubicBezTo>
                    <a:pt x="138530" y="9525000"/>
                    <a:pt x="0" y="9309100"/>
                    <a:pt x="0" y="9042400"/>
                  </a:cubicBezTo>
                  <a:close/>
                </a:path>
              </a:pathLst>
            </a:custGeom>
            <a:blipFill>
              <a:blip r:embed="rId6"/>
              <a:stretch>
                <a:fillRect l="-155822" r="-155822"/>
              </a:stretch>
            </a:blipFill>
          </p:spPr>
        </p:sp>
      </p:grpSp>
      <p:grpSp>
        <p:nvGrpSpPr>
          <p:cNvPr id="52" name="Group 52"/>
          <p:cNvGrpSpPr/>
          <p:nvPr/>
        </p:nvGrpSpPr>
        <p:grpSpPr>
          <a:xfrm>
            <a:off x="14799203" y="1972226"/>
            <a:ext cx="2465312" cy="5794286"/>
            <a:chOff x="0" y="0"/>
            <a:chExt cx="4052629" cy="9525000"/>
          </a:xfrm>
        </p:grpSpPr>
        <p:sp>
          <p:nvSpPr>
            <p:cNvPr id="53" name="Freeform 53"/>
            <p:cNvSpPr/>
            <p:nvPr/>
          </p:nvSpPr>
          <p:spPr>
            <a:xfrm>
              <a:off x="0" y="0"/>
              <a:ext cx="4052629" cy="9525000"/>
            </a:xfrm>
            <a:custGeom>
              <a:avLst/>
              <a:gdLst/>
              <a:ahLst/>
              <a:cxnLst/>
              <a:rect l="l" t="t" r="r" b="b"/>
              <a:pathLst>
                <a:path w="4052629" h="9525000">
                  <a:moveTo>
                    <a:pt x="0" y="9042400"/>
                  </a:moveTo>
                  <a:lnTo>
                    <a:pt x="0" y="482600"/>
                  </a:lnTo>
                  <a:cubicBezTo>
                    <a:pt x="0" y="215900"/>
                    <a:pt x="137789" y="0"/>
                    <a:pt x="308000" y="0"/>
                  </a:cubicBezTo>
                  <a:lnTo>
                    <a:pt x="3744630" y="0"/>
                  </a:lnTo>
                  <a:cubicBezTo>
                    <a:pt x="3914840" y="0"/>
                    <a:pt x="4052629" y="217170"/>
                    <a:pt x="4052629" y="482600"/>
                  </a:cubicBezTo>
                  <a:lnTo>
                    <a:pt x="4052629" y="9042400"/>
                  </a:lnTo>
                  <a:cubicBezTo>
                    <a:pt x="4052629" y="9309100"/>
                    <a:pt x="3914840" y="9525000"/>
                    <a:pt x="3744630" y="9525000"/>
                  </a:cubicBezTo>
                  <a:lnTo>
                    <a:pt x="308000" y="9525000"/>
                  </a:lnTo>
                  <a:cubicBezTo>
                    <a:pt x="138600" y="9525000"/>
                    <a:pt x="0" y="9309100"/>
                    <a:pt x="0" y="9042400"/>
                  </a:cubicBezTo>
                  <a:close/>
                </a:path>
              </a:pathLst>
            </a:custGeom>
            <a:blipFill>
              <a:blip r:embed="rId7"/>
              <a:stretch>
                <a:fillRect l="-121416" t="-5600" r="-150537"/>
              </a:stretch>
            </a:blipFill>
          </p:spPr>
        </p:sp>
      </p:grpSp>
      <p:grpSp>
        <p:nvGrpSpPr>
          <p:cNvPr id="54" name="Group 54"/>
          <p:cNvGrpSpPr/>
          <p:nvPr/>
        </p:nvGrpSpPr>
        <p:grpSpPr>
          <a:xfrm>
            <a:off x="6178817" y="10157871"/>
            <a:ext cx="5937192" cy="129129"/>
            <a:chOff x="0" y="0"/>
            <a:chExt cx="784752" cy="17068"/>
          </a:xfrm>
        </p:grpSpPr>
        <p:sp>
          <p:nvSpPr>
            <p:cNvPr id="55" name="Freeform 55"/>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sp>
        <p:sp>
          <p:nvSpPr>
            <p:cNvPr id="56" name="TextBox 56"/>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7" name="Group 57"/>
          <p:cNvGrpSpPr/>
          <p:nvPr/>
        </p:nvGrpSpPr>
        <p:grpSpPr>
          <a:xfrm>
            <a:off x="0" y="10157871"/>
            <a:ext cx="5937192" cy="129129"/>
            <a:chOff x="0" y="0"/>
            <a:chExt cx="784752" cy="17068"/>
          </a:xfrm>
        </p:grpSpPr>
        <p:sp>
          <p:nvSpPr>
            <p:cNvPr id="58" name="Freeform 58"/>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sp>
        <p:sp>
          <p:nvSpPr>
            <p:cNvPr id="59" name="TextBox 59"/>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60" name="Group 60"/>
          <p:cNvGrpSpPr/>
          <p:nvPr/>
        </p:nvGrpSpPr>
        <p:grpSpPr>
          <a:xfrm>
            <a:off x="12350808" y="10157871"/>
            <a:ext cx="5937192" cy="129129"/>
            <a:chOff x="0" y="0"/>
            <a:chExt cx="784752" cy="17068"/>
          </a:xfrm>
        </p:grpSpPr>
        <p:sp>
          <p:nvSpPr>
            <p:cNvPr id="61" name="Freeform 61"/>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sp>
        <p:sp>
          <p:nvSpPr>
            <p:cNvPr id="62" name="TextBox 62"/>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sp>
        <p:nvSpPr>
          <p:cNvPr id="68" name="TextBox 68"/>
          <p:cNvSpPr txBox="1"/>
          <p:nvPr/>
        </p:nvSpPr>
        <p:spPr>
          <a:xfrm>
            <a:off x="7621" y="1930460"/>
            <a:ext cx="12108388" cy="3847207"/>
          </a:xfrm>
          <a:prstGeom prst="rect">
            <a:avLst/>
          </a:prstGeom>
        </p:spPr>
        <p:txBody>
          <a:bodyPr wrap="square" lIns="0" tIns="0" rIns="0" bIns="0" rtlCol="0" anchor="t">
            <a:spAutoFit/>
          </a:bodyPr>
          <a:lstStyle/>
          <a:p>
            <a:br>
              <a:rPr lang="en-US" altLang="zh-CN" sz="5400" b="1" kern="0" dirty="0">
                <a:effectLst/>
                <a:latin typeface="Arial" panose="020B0604020202020204" pitchFamily="34" charset="0"/>
                <a:ea typeface="Franklin Gothic Book" panose="020B0503020102020204" pitchFamily="34" charset="0"/>
                <a:cs typeface="Arial" panose="020B0604020202020204" pitchFamily="34" charset="0"/>
              </a:rPr>
            </a:br>
            <a:r>
              <a:rPr lang="en-US" sz="40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Prevalence and Factors Associated with Depression and Substance Use Disorder among Healthcare Workers in Kenya: A Cross-sectional Study, 2025.</a:t>
            </a:r>
            <a:br>
              <a:rPr lang="en-US" sz="3600" dirty="0">
                <a:effectLst/>
                <a:latin typeface="Calibri" panose="020F0502020204030204" pitchFamily="34" charset="0"/>
                <a:ea typeface="Calibri" panose="020F0502020204030204" pitchFamily="34" charset="0"/>
                <a:cs typeface="Times New Roman" panose="02020603050405020304" pitchFamily="18" charset="0"/>
              </a:rPr>
            </a:br>
            <a:endParaRPr lang="en-GB" sz="3600" b="1" dirty="0">
              <a:solidFill>
                <a:srgbClr val="FFFFFF"/>
              </a:solidFill>
              <a:latin typeface="Arial" panose="020B0604020202020204" pitchFamily="34" charset="0"/>
              <a:cs typeface="Arial" panose="020B0604020202020204" pitchFamily="34" charset="0"/>
            </a:endParaRPr>
          </a:p>
        </p:txBody>
      </p:sp>
      <p:sp>
        <p:nvSpPr>
          <p:cNvPr id="74" name="TextBox 74"/>
          <p:cNvSpPr txBox="1"/>
          <p:nvPr/>
        </p:nvSpPr>
        <p:spPr>
          <a:xfrm>
            <a:off x="269364" y="5568762"/>
            <a:ext cx="10210800" cy="861774"/>
          </a:xfrm>
          <a:prstGeom prst="rect">
            <a:avLst/>
          </a:prstGeom>
        </p:spPr>
        <p:txBody>
          <a:bodyPr wrap="square" lIns="0" tIns="0" rIns="0" bIns="0" rtlCol="0" anchor="t">
            <a:spAutoFit/>
          </a:bodyPr>
          <a:lstStyle/>
          <a:p>
            <a:r>
              <a:rPr lang="en-GB" sz="2800" b="1" dirty="0">
                <a:solidFill>
                  <a:schemeClr val="bg1"/>
                </a:solidFill>
                <a:latin typeface="Arial" panose="020B0604020202020204" pitchFamily="34" charset="0"/>
                <a:cs typeface="Arial" panose="020B0604020202020204" pitchFamily="34" charset="0"/>
              </a:rPr>
              <a:t>Duncan N. Kibue¹, R. Rapenda¹, A. Mudamba¹, D. Wangari², A. Mwatondo³, B. Waweru¹, C. Ndeta¹, J. Omolo⁴, J. Githuku³</a:t>
            </a:r>
            <a:endParaRPr lang="en-KE" sz="2800" b="1" dirty="0">
              <a:solidFill>
                <a:schemeClr val="bg1"/>
              </a:solidFill>
              <a:latin typeface="Arial" panose="020B0604020202020204" pitchFamily="34" charset="0"/>
              <a:cs typeface="Arial" panose="020B0604020202020204" pitchFamily="34" charset="0"/>
            </a:endParaRPr>
          </a:p>
        </p:txBody>
      </p:sp>
      <p:sp>
        <p:nvSpPr>
          <p:cNvPr id="77" name="TextBox 76">
            <a:extLst>
              <a:ext uri="{FF2B5EF4-FFF2-40B4-BE49-F238E27FC236}">
                <a16:creationId xmlns:a16="http://schemas.microsoft.com/office/drawing/2014/main" id="{98225F2A-DF55-1FC2-77FD-6282568BAA45}"/>
              </a:ext>
            </a:extLst>
          </p:cNvPr>
          <p:cNvSpPr txBox="1"/>
          <p:nvPr/>
        </p:nvSpPr>
        <p:spPr>
          <a:xfrm>
            <a:off x="7620" y="6611388"/>
            <a:ext cx="9529042" cy="1015663"/>
          </a:xfrm>
          <a:prstGeom prst="rect">
            <a:avLst/>
          </a:prstGeom>
          <a:noFill/>
        </p:spPr>
        <p:txBody>
          <a:bodyPr wrap="square" rtlCol="0">
            <a:spAutoFit/>
          </a:bodyPr>
          <a:lstStyle/>
          <a:p>
            <a:r>
              <a:rPr lang="en-US" sz="2000" b="1" i="1" dirty="0">
                <a:solidFill>
                  <a:schemeClr val="bg1"/>
                </a:solidFill>
                <a:latin typeface="Arial" panose="020B0604020202020204" pitchFamily="34" charset="0"/>
                <a:cs typeface="Arial" panose="020B0604020202020204" pitchFamily="34" charset="0"/>
              </a:rPr>
              <a:t>¹Field Epidemiology Training Program-Kenya, Ministry of Health, Kenya ²County Department of Health, Kitui  ³Africa Field Epidemiology Network ⁴County Department of Veterinary Services-Kilifi</a:t>
            </a:r>
            <a:endParaRPr lang="en-KE" sz="2000" b="1" i="1" dirty="0">
              <a:solidFill>
                <a:schemeClr val="bg1"/>
              </a:solidFill>
              <a:latin typeface="Arial" panose="020B0604020202020204" pitchFamily="34" charset="0"/>
              <a:cs typeface="Arial" panose="020B0604020202020204" pitchFamily="34" charset="0"/>
            </a:endParaRPr>
          </a:p>
        </p:txBody>
      </p:sp>
      <p:sp>
        <p:nvSpPr>
          <p:cNvPr id="81" name="TextBox 80">
            <a:extLst>
              <a:ext uri="{FF2B5EF4-FFF2-40B4-BE49-F238E27FC236}">
                <a16:creationId xmlns:a16="http://schemas.microsoft.com/office/drawing/2014/main" id="{D1C540F9-4D4E-53C6-EDC4-F25B9751190E}"/>
              </a:ext>
            </a:extLst>
          </p:cNvPr>
          <p:cNvSpPr txBox="1"/>
          <p:nvPr/>
        </p:nvSpPr>
        <p:spPr>
          <a:xfrm>
            <a:off x="206306" y="7818786"/>
            <a:ext cx="9461627" cy="400110"/>
          </a:xfrm>
          <a:prstGeom prst="rect">
            <a:avLst/>
          </a:prstGeom>
          <a:noFill/>
        </p:spPr>
        <p:txBody>
          <a:bodyPr wrap="square" rtlCol="0">
            <a:spAutoFit/>
          </a:bodyPr>
          <a:lstStyle/>
          <a:p>
            <a:r>
              <a:rPr lang="en-US" sz="2000" b="1" i="1" dirty="0">
                <a:solidFill>
                  <a:schemeClr val="bg1">
                    <a:lumMod val="50000"/>
                  </a:schemeClr>
                </a:solidFill>
                <a:latin typeface="Arial" panose="020B0604020202020204" pitchFamily="34" charset="0"/>
                <a:cs typeface="Arial" panose="020B0604020202020204" pitchFamily="34" charset="0"/>
              </a:rPr>
              <a:t>Public health interventions towards Universal Health Coverage</a:t>
            </a:r>
            <a:endParaRPr lang="en-KE" sz="2000" b="1" i="1" dirty="0">
              <a:solidFill>
                <a:schemeClr val="bg1">
                  <a:lumMod val="50000"/>
                </a:schemeClr>
              </a:solidFill>
              <a:latin typeface="Arial" panose="020B0604020202020204" pitchFamily="34" charset="0"/>
              <a:cs typeface="Arial" panose="020B0604020202020204" pitchFamily="34" charset="0"/>
            </a:endParaRPr>
          </a:p>
        </p:txBody>
      </p:sp>
      <p:sp>
        <p:nvSpPr>
          <p:cNvPr id="83" name="TextBox 82">
            <a:extLst>
              <a:ext uri="{FF2B5EF4-FFF2-40B4-BE49-F238E27FC236}">
                <a16:creationId xmlns:a16="http://schemas.microsoft.com/office/drawing/2014/main" id="{5E82B54E-F070-CC01-BB36-50BED9D4B367}"/>
              </a:ext>
            </a:extLst>
          </p:cNvPr>
          <p:cNvSpPr txBox="1"/>
          <p:nvPr/>
        </p:nvSpPr>
        <p:spPr>
          <a:xfrm>
            <a:off x="4447204" y="9563100"/>
            <a:ext cx="9144000" cy="369332"/>
          </a:xfrm>
          <a:prstGeom prst="rect">
            <a:avLst/>
          </a:prstGeom>
          <a:noFill/>
        </p:spPr>
        <p:txBody>
          <a:bodyPr wrap="square">
            <a:spAutoFit/>
          </a:bodyPr>
          <a:lstStyle/>
          <a:p>
            <a:pPr algn="ctr"/>
            <a:r>
              <a:rPr lang="en-GB" sz="1800" b="1" dirty="0">
                <a:solidFill>
                  <a:srgbClr val="3B479D"/>
                </a:solidFill>
                <a:latin typeface="Arial" panose="020B0604020202020204" pitchFamily="34" charset="0"/>
                <a:cs typeface="Arial" panose="020B0604020202020204" pitchFamily="34" charset="0"/>
              </a:rPr>
              <a:t>Kenya Health Security Convention | 5</a:t>
            </a:r>
            <a:r>
              <a:rPr lang="en-GB" sz="1800" b="1" baseline="30000" dirty="0">
                <a:solidFill>
                  <a:srgbClr val="3B479D"/>
                </a:solidFill>
                <a:latin typeface="Arial" panose="020B0604020202020204" pitchFamily="34" charset="0"/>
                <a:cs typeface="Arial" panose="020B0604020202020204" pitchFamily="34" charset="0"/>
              </a:rPr>
              <a:t>th</a:t>
            </a:r>
            <a:r>
              <a:rPr lang="en-GB" sz="1800" b="1" dirty="0">
                <a:solidFill>
                  <a:srgbClr val="3B479D"/>
                </a:solidFill>
                <a:latin typeface="Arial" panose="020B0604020202020204" pitchFamily="34" charset="0"/>
                <a:cs typeface="Arial" panose="020B0604020202020204" pitchFamily="34" charset="0"/>
              </a:rPr>
              <a:t> – 8</a:t>
            </a:r>
            <a:r>
              <a:rPr lang="en-GB" sz="1800" b="1" baseline="30000" dirty="0">
                <a:solidFill>
                  <a:srgbClr val="3B479D"/>
                </a:solidFill>
                <a:latin typeface="Arial" panose="020B0604020202020204" pitchFamily="34" charset="0"/>
                <a:cs typeface="Arial" panose="020B0604020202020204" pitchFamily="34" charset="0"/>
              </a:rPr>
              <a:t>th</a:t>
            </a:r>
            <a:r>
              <a:rPr lang="en-GB" sz="1800" b="1" dirty="0">
                <a:solidFill>
                  <a:srgbClr val="3B479D"/>
                </a:solidFill>
                <a:latin typeface="Arial" panose="020B0604020202020204" pitchFamily="34" charset="0"/>
                <a:cs typeface="Arial" panose="020B0604020202020204" pitchFamily="34" charset="0"/>
              </a:rPr>
              <a:t> May 2026 | Mombasa - Kenya	</a:t>
            </a:r>
            <a:endParaRPr lang="en-KE" sz="1800" b="1" dirty="0">
              <a:solidFill>
                <a:srgbClr val="3B479D"/>
              </a:solidFill>
              <a:latin typeface="Arial" panose="020B060402020202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E03F0400-6389-D697-5008-FADF1CB0848B}"/>
              </a:ext>
            </a:extLst>
          </p:cNvPr>
          <p:cNvSpPr txBox="1"/>
          <p:nvPr/>
        </p:nvSpPr>
        <p:spPr>
          <a:xfrm>
            <a:off x="3968535" y="8647978"/>
            <a:ext cx="2211103" cy="646331"/>
          </a:xfrm>
          <a:prstGeom prst="rect">
            <a:avLst/>
          </a:prstGeom>
          <a:noFill/>
        </p:spPr>
        <p:txBody>
          <a:bodyPr wrap="square" rtlCol="0">
            <a:spAutoFit/>
          </a:bodyPr>
          <a:lstStyle/>
          <a:p>
            <a:pPr algn="ctr"/>
            <a:r>
              <a:rPr lang="en-GB" sz="1200" i="1" dirty="0">
                <a:solidFill>
                  <a:schemeClr val="bg1">
                    <a:lumMod val="50000"/>
                  </a:schemeClr>
                </a:solidFill>
                <a:latin typeface="Arial" panose="020B0604020202020204" pitchFamily="34" charset="0"/>
                <a:cs typeface="Arial" panose="020B0604020202020204" pitchFamily="34" charset="0"/>
              </a:rPr>
              <a:t>Insert high-resolution institutional Logos – if available </a:t>
            </a:r>
            <a:endParaRPr lang="en-KE" sz="1200" i="1" dirty="0">
              <a:solidFill>
                <a:schemeClr val="bg1">
                  <a:lumMod val="50000"/>
                </a:schemeClr>
              </a:solidFill>
              <a:latin typeface="Arial" panose="020B0604020202020204" pitchFamily="34" charset="0"/>
              <a:cs typeface="Arial" panose="020B0604020202020204" pitchFamily="34" charset="0"/>
            </a:endParaRPr>
          </a:p>
        </p:txBody>
      </p:sp>
      <p:pic>
        <p:nvPicPr>
          <p:cNvPr id="67" name="Picture 66">
            <a:extLst>
              <a:ext uri="{FF2B5EF4-FFF2-40B4-BE49-F238E27FC236}">
                <a16:creationId xmlns:a16="http://schemas.microsoft.com/office/drawing/2014/main" id="{BEA72EE6-2C95-C597-8E73-EA509D20F3EF}"/>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25000"/>
                    </a14:imgEffect>
                  </a14:imgLayer>
                </a14:imgProps>
              </a:ext>
            </a:extLst>
          </a:blip>
          <a:stretch>
            <a:fillRect/>
          </a:stretch>
        </p:blipFill>
        <p:spPr>
          <a:xfrm>
            <a:off x="206306" y="8430470"/>
            <a:ext cx="3421844" cy="824999"/>
          </a:xfrm>
          <a:prstGeom prst="rect">
            <a:avLst/>
          </a:prstGeom>
        </p:spPr>
      </p:pic>
      <p:pic>
        <p:nvPicPr>
          <p:cNvPr id="69" name="Picture 68">
            <a:extLst>
              <a:ext uri="{FF2B5EF4-FFF2-40B4-BE49-F238E27FC236}">
                <a16:creationId xmlns:a16="http://schemas.microsoft.com/office/drawing/2014/main" id="{91B2A46C-F8AF-EDCF-B836-52A6CB8F76F0}"/>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191462" y="8422539"/>
            <a:ext cx="1552115" cy="83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69">
            <a:extLst>
              <a:ext uri="{FF2B5EF4-FFF2-40B4-BE49-F238E27FC236}">
                <a16:creationId xmlns:a16="http://schemas.microsoft.com/office/drawing/2014/main" id="{B215F40A-0CD0-89F9-D88E-C4CE7E4291F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79416" y="8249195"/>
            <a:ext cx="1287036" cy="1269952"/>
          </a:xfrm>
          <a:prstGeom prst="rect">
            <a:avLst/>
          </a:prstGeom>
        </p:spPr>
      </p:pic>
      <p:pic>
        <p:nvPicPr>
          <p:cNvPr id="71" name="Picture 70">
            <a:extLst>
              <a:ext uri="{FF2B5EF4-FFF2-40B4-BE49-F238E27FC236}">
                <a16:creationId xmlns:a16="http://schemas.microsoft.com/office/drawing/2014/main" id="{2EE3212A-01C3-89C5-3EB4-64FCD8E213AD}"/>
              </a:ext>
            </a:extLst>
          </p:cNvPr>
          <p:cNvPicPr>
            <a:picLocks noChangeAspect="1"/>
          </p:cNvPicPr>
          <p:nvPr/>
        </p:nvPicPr>
        <p:blipFill>
          <a:blip r:embed="rId12"/>
          <a:stretch>
            <a:fillRect/>
          </a:stretch>
        </p:blipFill>
        <p:spPr>
          <a:xfrm>
            <a:off x="8250670" y="8298040"/>
            <a:ext cx="1246259" cy="1236993"/>
          </a:xfrm>
          <a:prstGeom prst="rect">
            <a:avLst/>
          </a:prstGeom>
        </p:spPr>
      </p:pic>
      <p:pic>
        <p:nvPicPr>
          <p:cNvPr id="72" name="Picture 71">
            <a:extLst>
              <a:ext uri="{FF2B5EF4-FFF2-40B4-BE49-F238E27FC236}">
                <a16:creationId xmlns:a16="http://schemas.microsoft.com/office/drawing/2014/main" id="{F30D46B6-7DDE-78BF-D335-FAF9C39188C3}"/>
              </a:ext>
            </a:extLst>
          </p:cNvPr>
          <p:cNvPicPr>
            <a:picLocks noChangeAspect="1"/>
          </p:cNvPicPr>
          <p:nvPr/>
        </p:nvPicPr>
        <p:blipFill>
          <a:blip r:embed="rId13"/>
          <a:stretch>
            <a:fillRect/>
          </a:stretch>
        </p:blipFill>
        <p:spPr>
          <a:xfrm>
            <a:off x="9981146" y="8384184"/>
            <a:ext cx="2024731" cy="1101335"/>
          </a:xfrm>
          <a:prstGeom prst="rect">
            <a:avLst/>
          </a:prstGeom>
        </p:spPr>
      </p:pic>
      <p:pic>
        <p:nvPicPr>
          <p:cNvPr id="73" name="Picture 72">
            <a:extLst>
              <a:ext uri="{FF2B5EF4-FFF2-40B4-BE49-F238E27FC236}">
                <a16:creationId xmlns:a16="http://schemas.microsoft.com/office/drawing/2014/main" id="{B209E9EE-2AB5-A2BD-F802-A11EC6DE5944}"/>
              </a:ext>
            </a:extLst>
          </p:cNvPr>
          <p:cNvPicPr>
            <a:picLocks noChangeAspect="1"/>
          </p:cNvPicPr>
          <p:nvPr/>
        </p:nvPicPr>
        <p:blipFill>
          <a:blip r:embed="rId14"/>
          <a:stretch>
            <a:fillRect/>
          </a:stretch>
        </p:blipFill>
        <p:spPr>
          <a:xfrm>
            <a:off x="12116008" y="8405575"/>
            <a:ext cx="1021921" cy="1021921"/>
          </a:xfrm>
          <a:prstGeom prst="rect">
            <a:avLst/>
          </a:prstGeom>
        </p:spPr>
      </p:pic>
      <p:pic>
        <p:nvPicPr>
          <p:cNvPr id="75" name="Picture 74">
            <a:extLst>
              <a:ext uri="{FF2B5EF4-FFF2-40B4-BE49-F238E27FC236}">
                <a16:creationId xmlns:a16="http://schemas.microsoft.com/office/drawing/2014/main" id="{0E582BEE-5559-D41E-1F63-1FC705C31D06}"/>
              </a:ext>
            </a:extLst>
          </p:cNvPr>
          <p:cNvPicPr>
            <a:picLocks noChangeAspect="1"/>
          </p:cNvPicPr>
          <p:nvPr/>
        </p:nvPicPr>
        <p:blipFill>
          <a:blip r:embed="rId15"/>
          <a:stretch>
            <a:fillRect/>
          </a:stretch>
        </p:blipFill>
        <p:spPr>
          <a:xfrm>
            <a:off x="13992525" y="8443212"/>
            <a:ext cx="3939708" cy="10558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8A545-7F28-C259-3CEA-37052EF75DF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3C34B2C-4A72-1623-E033-7A124EE40B09}"/>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3"/>
            <a:stretch>
              <a:fillRect t="-2570"/>
            </a:stretch>
          </a:blipFill>
        </p:spPr>
      </p:sp>
      <p:grpSp>
        <p:nvGrpSpPr>
          <p:cNvPr id="3" name="Group 3">
            <a:extLst>
              <a:ext uri="{FF2B5EF4-FFF2-40B4-BE49-F238E27FC236}">
                <a16:creationId xmlns:a16="http://schemas.microsoft.com/office/drawing/2014/main" id="{C1F01FB2-E42E-7152-EA1B-B5BA17E619E5}"/>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8ABA1495-E18A-4CE4-5BE0-2682832E1C01}"/>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a:extLst>
                <a:ext uri="{FF2B5EF4-FFF2-40B4-BE49-F238E27FC236}">
                  <a16:creationId xmlns:a16="http://schemas.microsoft.com/office/drawing/2014/main" id="{3BA9CF7D-47D1-8D65-51F8-5D0A10B3D0FD}"/>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82BC79C9-C34D-944F-06EB-34619CE047B9}"/>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7" name="Group 7">
              <a:extLst>
                <a:ext uri="{FF2B5EF4-FFF2-40B4-BE49-F238E27FC236}">
                  <a16:creationId xmlns:a16="http://schemas.microsoft.com/office/drawing/2014/main" id="{203C90E4-1FB7-A928-C855-00455203CFCB}"/>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81DBE77A-492D-DB09-FAFD-090017F133B6}"/>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9" name="Freeform 9">
                <a:extLst>
                  <a:ext uri="{FF2B5EF4-FFF2-40B4-BE49-F238E27FC236}">
                    <a16:creationId xmlns:a16="http://schemas.microsoft.com/office/drawing/2014/main" id="{F53B2C34-797E-A84B-D432-C4DD26BC29C8}"/>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 name="Freeform 10">
                <a:extLst>
                  <a:ext uri="{FF2B5EF4-FFF2-40B4-BE49-F238E27FC236}">
                    <a16:creationId xmlns:a16="http://schemas.microsoft.com/office/drawing/2014/main" id="{41246214-7FCC-4999-5061-1A8DD9B539B1}"/>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1" name="Freeform 11">
                <a:extLst>
                  <a:ext uri="{FF2B5EF4-FFF2-40B4-BE49-F238E27FC236}">
                    <a16:creationId xmlns:a16="http://schemas.microsoft.com/office/drawing/2014/main" id="{7C882D36-4FB6-146E-C528-1229D243872E}"/>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2" name="Group 12">
              <a:extLst>
                <a:ext uri="{FF2B5EF4-FFF2-40B4-BE49-F238E27FC236}">
                  <a16:creationId xmlns:a16="http://schemas.microsoft.com/office/drawing/2014/main" id="{F75951D6-B9B5-3C4F-3BB2-057AE7B6E1BF}"/>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8B5BA6C7-CC8C-80F9-F953-175E21E7386A}"/>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4" name="Freeform 14">
                <a:extLst>
                  <a:ext uri="{FF2B5EF4-FFF2-40B4-BE49-F238E27FC236}">
                    <a16:creationId xmlns:a16="http://schemas.microsoft.com/office/drawing/2014/main" id="{7619CD6B-7F69-E1D5-A173-D3257EB6621F}"/>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5" name="Freeform 15">
                <a:extLst>
                  <a:ext uri="{FF2B5EF4-FFF2-40B4-BE49-F238E27FC236}">
                    <a16:creationId xmlns:a16="http://schemas.microsoft.com/office/drawing/2014/main" id="{8F3B093D-C8EC-E781-28F5-EFC2D0A2961E}"/>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6" name="Freeform 16">
                <a:extLst>
                  <a:ext uri="{FF2B5EF4-FFF2-40B4-BE49-F238E27FC236}">
                    <a16:creationId xmlns:a16="http://schemas.microsoft.com/office/drawing/2014/main" id="{BB7FD35E-2F1E-59A2-0D8A-0BCBF2E82BA8}"/>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7" name="Freeform 17">
                <a:extLst>
                  <a:ext uri="{FF2B5EF4-FFF2-40B4-BE49-F238E27FC236}">
                    <a16:creationId xmlns:a16="http://schemas.microsoft.com/office/drawing/2014/main" id="{DEB067BA-4F34-B6D3-CA66-AACCE6125733}"/>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8" name="Group 18">
              <a:extLst>
                <a:ext uri="{FF2B5EF4-FFF2-40B4-BE49-F238E27FC236}">
                  <a16:creationId xmlns:a16="http://schemas.microsoft.com/office/drawing/2014/main" id="{6059FDEC-C69F-385D-0564-42B62AEC24ED}"/>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493EE8C9-528F-5868-D7BE-B4B5953B28EF}"/>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20" name="Freeform 20">
                <a:extLst>
                  <a:ext uri="{FF2B5EF4-FFF2-40B4-BE49-F238E27FC236}">
                    <a16:creationId xmlns:a16="http://schemas.microsoft.com/office/drawing/2014/main" id="{1286A235-BC7B-CFD3-E419-3F408F890287}"/>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21" name="Freeform 21">
                <a:extLst>
                  <a:ext uri="{FF2B5EF4-FFF2-40B4-BE49-F238E27FC236}">
                    <a16:creationId xmlns:a16="http://schemas.microsoft.com/office/drawing/2014/main" id="{500A73DF-B771-C203-19D2-BB8C6620B1CD}"/>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22" name="Freeform 22">
                <a:extLst>
                  <a:ext uri="{FF2B5EF4-FFF2-40B4-BE49-F238E27FC236}">
                    <a16:creationId xmlns:a16="http://schemas.microsoft.com/office/drawing/2014/main" id="{C30B5389-2153-AD6A-9005-1079C695C382}"/>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23" name="Freeform 23">
                <a:extLst>
                  <a:ext uri="{FF2B5EF4-FFF2-40B4-BE49-F238E27FC236}">
                    <a16:creationId xmlns:a16="http://schemas.microsoft.com/office/drawing/2014/main" id="{E054AD48-04A2-CB29-0F9A-5F8103AD3690}"/>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24" name="Group 24">
              <a:extLst>
                <a:ext uri="{FF2B5EF4-FFF2-40B4-BE49-F238E27FC236}">
                  <a16:creationId xmlns:a16="http://schemas.microsoft.com/office/drawing/2014/main" id="{AAC9742D-1F09-5170-52F9-8D25F8184EA1}"/>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7C8E9ACB-CF05-4DBF-B11A-A28544683D5F}"/>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26" name="Freeform 26">
                <a:extLst>
                  <a:ext uri="{FF2B5EF4-FFF2-40B4-BE49-F238E27FC236}">
                    <a16:creationId xmlns:a16="http://schemas.microsoft.com/office/drawing/2014/main" id="{90A7D58A-A56C-2A3C-32A7-F0E3AB1A4BB0}"/>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27" name="Freeform 27">
                <a:extLst>
                  <a:ext uri="{FF2B5EF4-FFF2-40B4-BE49-F238E27FC236}">
                    <a16:creationId xmlns:a16="http://schemas.microsoft.com/office/drawing/2014/main" id="{3A4AE2BF-0EF7-58A9-5E21-9220E15F8F07}"/>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28" name="Freeform 28">
                <a:extLst>
                  <a:ext uri="{FF2B5EF4-FFF2-40B4-BE49-F238E27FC236}">
                    <a16:creationId xmlns:a16="http://schemas.microsoft.com/office/drawing/2014/main" id="{E86AFAFB-7E98-48AA-4621-50A877BF7A7B}"/>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29" name="Freeform 29">
                <a:extLst>
                  <a:ext uri="{FF2B5EF4-FFF2-40B4-BE49-F238E27FC236}">
                    <a16:creationId xmlns:a16="http://schemas.microsoft.com/office/drawing/2014/main" id="{CB7419F1-99A2-0738-6C3D-803B8698914B}"/>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30" name="Freeform 30">
                <a:extLst>
                  <a:ext uri="{FF2B5EF4-FFF2-40B4-BE49-F238E27FC236}">
                    <a16:creationId xmlns:a16="http://schemas.microsoft.com/office/drawing/2014/main" id="{858536B4-58A9-F5E1-2D95-24D1861EBE78}"/>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31" name="Freeform 31">
                <a:extLst>
                  <a:ext uri="{FF2B5EF4-FFF2-40B4-BE49-F238E27FC236}">
                    <a16:creationId xmlns:a16="http://schemas.microsoft.com/office/drawing/2014/main" id="{629AA4C1-285C-6819-7D7C-7BE83572F963}"/>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32" name="Freeform 32">
                <a:extLst>
                  <a:ext uri="{FF2B5EF4-FFF2-40B4-BE49-F238E27FC236}">
                    <a16:creationId xmlns:a16="http://schemas.microsoft.com/office/drawing/2014/main" id="{987D3B46-D5A8-B055-0998-C8F07E3A6C8D}"/>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33" name="Freeform 33">
                <a:extLst>
                  <a:ext uri="{FF2B5EF4-FFF2-40B4-BE49-F238E27FC236}">
                    <a16:creationId xmlns:a16="http://schemas.microsoft.com/office/drawing/2014/main" id="{477137D9-B4CA-639A-FB54-2F2D27E36DA8}"/>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4" name="Freeform 34">
                <a:extLst>
                  <a:ext uri="{FF2B5EF4-FFF2-40B4-BE49-F238E27FC236}">
                    <a16:creationId xmlns:a16="http://schemas.microsoft.com/office/drawing/2014/main" id="{FAA84F7B-CF7A-9076-00DF-286FD8449D57}"/>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5" name="Group 35">
              <a:extLst>
                <a:ext uri="{FF2B5EF4-FFF2-40B4-BE49-F238E27FC236}">
                  <a16:creationId xmlns:a16="http://schemas.microsoft.com/office/drawing/2014/main" id="{E03F3D1A-81F7-C15F-6659-2D2C055976E0}"/>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E0FB8874-2560-0E59-5ACA-65E76047D3E0}"/>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7" name="Group 37">
              <a:extLst>
                <a:ext uri="{FF2B5EF4-FFF2-40B4-BE49-F238E27FC236}">
                  <a16:creationId xmlns:a16="http://schemas.microsoft.com/office/drawing/2014/main" id="{836389E4-296D-A6F1-55DF-E91A649869D6}"/>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51FE826A-0DBF-1E77-1A6C-C7F7CAEB6807}"/>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39" name="Freeform 39">
                <a:extLst>
                  <a:ext uri="{FF2B5EF4-FFF2-40B4-BE49-F238E27FC236}">
                    <a16:creationId xmlns:a16="http://schemas.microsoft.com/office/drawing/2014/main" id="{932D443A-024D-85A1-CBEE-A851CBEAFAC1}"/>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40" name="Freeform 40">
                <a:extLst>
                  <a:ext uri="{FF2B5EF4-FFF2-40B4-BE49-F238E27FC236}">
                    <a16:creationId xmlns:a16="http://schemas.microsoft.com/office/drawing/2014/main" id="{3B7B1ACB-09CA-46EC-9695-80863366D023}"/>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41" name="Freeform 41">
                <a:extLst>
                  <a:ext uri="{FF2B5EF4-FFF2-40B4-BE49-F238E27FC236}">
                    <a16:creationId xmlns:a16="http://schemas.microsoft.com/office/drawing/2014/main" id="{202494A6-2CBC-69A2-3E3C-3C2762208FF0}"/>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42" name="Group 42">
              <a:extLst>
                <a:ext uri="{FF2B5EF4-FFF2-40B4-BE49-F238E27FC236}">
                  <a16:creationId xmlns:a16="http://schemas.microsoft.com/office/drawing/2014/main" id="{DFF2D304-7208-96D2-4B16-B06FAC3ECC64}"/>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4DB4CDED-599D-06ED-7AE4-E7F1F118AE12}"/>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4" name="Freeform 44">
                <a:extLst>
                  <a:ext uri="{FF2B5EF4-FFF2-40B4-BE49-F238E27FC236}">
                    <a16:creationId xmlns:a16="http://schemas.microsoft.com/office/drawing/2014/main" id="{D41EF06C-B414-9106-D22F-D519C6E9256D}"/>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5" name="Freeform 45">
                <a:extLst>
                  <a:ext uri="{FF2B5EF4-FFF2-40B4-BE49-F238E27FC236}">
                    <a16:creationId xmlns:a16="http://schemas.microsoft.com/office/drawing/2014/main" id="{370D1D44-03A2-8029-1A5C-00D0B82D6179}"/>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6" name="Freeform 46">
                <a:extLst>
                  <a:ext uri="{FF2B5EF4-FFF2-40B4-BE49-F238E27FC236}">
                    <a16:creationId xmlns:a16="http://schemas.microsoft.com/office/drawing/2014/main" id="{BA802159-F9E3-FD4E-536F-B8A818B1DD16}"/>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47" name="Group 47">
            <a:extLst>
              <a:ext uri="{FF2B5EF4-FFF2-40B4-BE49-F238E27FC236}">
                <a16:creationId xmlns:a16="http://schemas.microsoft.com/office/drawing/2014/main" id="{022EF6C6-D571-72E8-7892-43993E2D04E9}"/>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64414D54-E1F1-EC75-2462-6BE7E9C36D1B}"/>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sp>
        <p:sp>
          <p:nvSpPr>
            <p:cNvPr id="49" name="TextBox 49">
              <a:extLst>
                <a:ext uri="{FF2B5EF4-FFF2-40B4-BE49-F238E27FC236}">
                  <a16:creationId xmlns:a16="http://schemas.microsoft.com/office/drawing/2014/main" id="{B9A75A17-24A7-50E9-F3FD-E454C97CF0AA}"/>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FC47DA7D-C23D-1F0D-F256-1ADB5AED4D67}"/>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1A414FD3-EB1E-723C-2C1A-51A65CF9602F}"/>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sp>
        <p:sp>
          <p:nvSpPr>
            <p:cNvPr id="52" name="TextBox 52">
              <a:extLst>
                <a:ext uri="{FF2B5EF4-FFF2-40B4-BE49-F238E27FC236}">
                  <a16:creationId xmlns:a16="http://schemas.microsoft.com/office/drawing/2014/main" id="{BAFD1ED2-D3D3-38B7-389D-0260A922A483}"/>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19B97FDB-2B0A-C30A-054A-35B8B680CC86}"/>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F666F4B0-9625-63AC-9EBB-482F5E8AF140}"/>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sp>
        <p:sp>
          <p:nvSpPr>
            <p:cNvPr id="55" name="TextBox 55">
              <a:extLst>
                <a:ext uri="{FF2B5EF4-FFF2-40B4-BE49-F238E27FC236}">
                  <a16:creationId xmlns:a16="http://schemas.microsoft.com/office/drawing/2014/main" id="{9F6166DE-6B11-1A50-36BD-FA6F5143C40C}"/>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8" name="Group 2">
            <a:extLst>
              <a:ext uri="{FF2B5EF4-FFF2-40B4-BE49-F238E27FC236}">
                <a16:creationId xmlns:a16="http://schemas.microsoft.com/office/drawing/2014/main" id="{F629A65A-3A9B-1629-22D6-3D015C6CC7BA}"/>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17ECEC36-05FD-7A47-9B51-4890E3FF1F78}"/>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175EA605-3D45-FF3F-A5DF-9FF7E59BBB43}"/>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DD2E8E33-DF99-4432-C052-4EABD6FD26C8}"/>
              </a:ext>
            </a:extLst>
          </p:cNvPr>
          <p:cNvSpPr txBox="1"/>
          <p:nvPr/>
        </p:nvSpPr>
        <p:spPr>
          <a:xfrm>
            <a:off x="788558" y="1284188"/>
            <a:ext cx="5548409" cy="811312"/>
          </a:xfrm>
          <a:prstGeom prst="rect">
            <a:avLst/>
          </a:prstGeom>
        </p:spPr>
        <p:txBody>
          <a:bodyPr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Background</a:t>
            </a:r>
            <a:endParaRPr lang="en-US" sz="5400" b="1" dirty="0">
              <a:solidFill>
                <a:schemeClr val="bg1"/>
              </a:solidFill>
              <a:latin typeface="Arial Bold"/>
              <a:ea typeface="Arial Bold"/>
              <a:cs typeface="Arial Bold"/>
              <a:sym typeface="Arial Bold"/>
            </a:endParaRPr>
          </a:p>
        </p:txBody>
      </p:sp>
      <p:sp>
        <p:nvSpPr>
          <p:cNvPr id="63" name="Rounded Rectangle 2">
            <a:extLst>
              <a:ext uri="{FF2B5EF4-FFF2-40B4-BE49-F238E27FC236}">
                <a16:creationId xmlns:a16="http://schemas.microsoft.com/office/drawing/2014/main" id="{EE699CC9-92C3-728F-EEA1-8DAF2755BED3}"/>
              </a:ext>
            </a:extLst>
          </p:cNvPr>
          <p:cNvSpPr/>
          <p:nvPr/>
        </p:nvSpPr>
        <p:spPr>
          <a:xfrm>
            <a:off x="25554" y="3535320"/>
            <a:ext cx="6662196" cy="2133678"/>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r>
              <a:rPr sz="2700" b="1" dirty="0"/>
              <a:t>Key Stats</a:t>
            </a:r>
            <a:r>
              <a:rPr lang="en-GB" sz="2700" b="1" dirty="0"/>
              <a:t> among HCWS</a:t>
            </a:r>
            <a:endParaRPr sz="2700" b="1" dirty="0"/>
          </a:p>
          <a:p>
            <a:pPr marL="914400" lvl="1" indent="-457200">
              <a:buFont typeface="Wingdings" panose="05000000000000000000" pitchFamily="2" charset="2"/>
              <a:buChar char="v"/>
            </a:pPr>
            <a:r>
              <a:rPr lang="en-GB" sz="2700" dirty="0"/>
              <a:t>26% Global prevalence Depression (</a:t>
            </a:r>
            <a:r>
              <a:rPr lang="en-US" altLang="en-US" sz="2800" dirty="0">
                <a:latin typeface="Arial" panose="020B0604020202020204" pitchFamily="34" charset="0"/>
                <a:cs typeface="Arial" panose="020B0604020202020204" pitchFamily="34" charset="0"/>
              </a:rPr>
              <a:t>during the COVID-19 pandemic) </a:t>
            </a:r>
            <a:endParaRPr lang="en-GB" sz="2700" dirty="0"/>
          </a:p>
          <a:p>
            <a:pPr marL="914400" lvl="1" indent="-457200">
              <a:buFont typeface="Wingdings" panose="05000000000000000000" pitchFamily="2" charset="2"/>
              <a:buChar char="v"/>
            </a:pPr>
            <a:r>
              <a:rPr sz="2700" dirty="0"/>
              <a:t>82% Depression (Africa)</a:t>
            </a:r>
          </a:p>
          <a:p>
            <a:pPr marL="914400" lvl="1" indent="-457200">
              <a:buFont typeface="Wingdings" panose="05000000000000000000" pitchFamily="2" charset="2"/>
              <a:buChar char="v"/>
            </a:pPr>
            <a:r>
              <a:rPr sz="2700" dirty="0"/>
              <a:t>51.7% Substance Use (Kenya)</a:t>
            </a:r>
          </a:p>
        </p:txBody>
      </p:sp>
      <p:sp>
        <p:nvSpPr>
          <p:cNvPr id="65" name="TextBox 64">
            <a:extLst>
              <a:ext uri="{FF2B5EF4-FFF2-40B4-BE49-F238E27FC236}">
                <a16:creationId xmlns:a16="http://schemas.microsoft.com/office/drawing/2014/main" id="{F9B92248-CAAD-4C84-B23F-F0162770D220}"/>
              </a:ext>
            </a:extLst>
          </p:cNvPr>
          <p:cNvSpPr txBox="1"/>
          <p:nvPr/>
        </p:nvSpPr>
        <p:spPr>
          <a:xfrm>
            <a:off x="724725" y="2532763"/>
            <a:ext cx="16177860" cy="954107"/>
          </a:xfrm>
          <a:prstGeom prst="rect">
            <a:avLst/>
          </a:prstGeom>
          <a:noFill/>
        </p:spPr>
        <p:txBody>
          <a:bodyPr wrap="square">
            <a:spAutoFit/>
          </a:bodyPr>
          <a:lstStyle/>
          <a:p>
            <a:pPr lvl="0" eaLnBrk="0" fontAlgn="base" hangingPunct="0">
              <a:lnSpc>
                <a:spcPct val="100000"/>
              </a:lnSpc>
              <a:spcBef>
                <a:spcPct val="0"/>
              </a:spcBef>
              <a:spcAft>
                <a:spcPct val="0"/>
              </a:spcAft>
            </a:pPr>
            <a:r>
              <a:rPr lang="en-US" altLang="en-US" sz="2800" dirty="0">
                <a:solidFill>
                  <a:prstClr val="black"/>
                </a:solidFill>
                <a:latin typeface="Arial" panose="020B0604020202020204" pitchFamily="34" charset="0"/>
                <a:cs typeface="Arial" panose="020B0604020202020204" pitchFamily="34" charset="0"/>
              </a:rPr>
              <a:t>Mental health is a state of well-being that enables individuals to cope with stress, work productively, and contribute to society (WHO, 2022).</a:t>
            </a:r>
          </a:p>
        </p:txBody>
      </p:sp>
      <p:sp>
        <p:nvSpPr>
          <p:cNvPr id="66" name="Rounded Rectangle 3">
            <a:extLst>
              <a:ext uri="{FF2B5EF4-FFF2-40B4-BE49-F238E27FC236}">
                <a16:creationId xmlns:a16="http://schemas.microsoft.com/office/drawing/2014/main" id="{A6C08257-A457-B013-4388-6BC6A4E8EA3A}"/>
              </a:ext>
            </a:extLst>
          </p:cNvPr>
          <p:cNvSpPr/>
          <p:nvPr/>
        </p:nvSpPr>
        <p:spPr>
          <a:xfrm>
            <a:off x="7010400" y="3498076"/>
            <a:ext cx="6983075" cy="4464824"/>
          </a:xfrm>
          <a:prstGeom prst="roundRect">
            <a:avLst/>
          </a:prstGeom>
          <a:solidFill>
            <a:srgbClr val="3264C8"/>
          </a:solidFill>
        </p:spPr>
        <p:style>
          <a:lnRef idx="1">
            <a:schemeClr val="accent1"/>
          </a:lnRef>
          <a:fillRef idx="3">
            <a:schemeClr val="accent1"/>
          </a:fillRef>
          <a:effectRef idx="2">
            <a:schemeClr val="accent1"/>
          </a:effectRef>
          <a:fontRef idx="minor">
            <a:schemeClr val="lt1"/>
          </a:fontRef>
        </p:style>
        <p:txBody>
          <a:bodyPr rtlCol="0" anchor="ctr"/>
          <a:lstStyle/>
          <a:p>
            <a:endParaRPr sz="2700" dirty="0"/>
          </a:p>
          <a:p>
            <a:pPr lvl="1"/>
            <a:r>
              <a:rPr lang="en-GB" sz="2700" b="1" dirty="0"/>
              <a:t>Causes</a:t>
            </a:r>
          </a:p>
          <a:p>
            <a:pPr marL="914400" lvl="1" indent="-457200">
              <a:buFont typeface="Wingdings" panose="05000000000000000000" pitchFamily="2" charset="2"/>
              <a:buChar char="v"/>
            </a:pPr>
            <a:r>
              <a:rPr lang="en-GB" sz="2700" dirty="0"/>
              <a:t>Duration of medical training</a:t>
            </a:r>
          </a:p>
          <a:p>
            <a:pPr marL="914400" lvl="1" indent="-457200">
              <a:buFont typeface="Wingdings" panose="05000000000000000000" pitchFamily="2" charset="2"/>
              <a:buChar char="v"/>
            </a:pPr>
            <a:r>
              <a:rPr lang="en-GB" sz="2700" dirty="0"/>
              <a:t>Stress</a:t>
            </a:r>
          </a:p>
          <a:p>
            <a:pPr marL="914400" lvl="1" indent="-457200">
              <a:buFont typeface="Wingdings" panose="05000000000000000000" pitchFamily="2" charset="2"/>
              <a:buChar char="v"/>
            </a:pPr>
            <a:r>
              <a:rPr lang="en-GB" sz="2700" dirty="0"/>
              <a:t>Burnout</a:t>
            </a:r>
          </a:p>
          <a:p>
            <a:pPr marL="914400" lvl="1" indent="-457200">
              <a:buFont typeface="Wingdings" panose="05000000000000000000" pitchFamily="2" charset="2"/>
              <a:buChar char="v"/>
            </a:pPr>
            <a:r>
              <a:rPr lang="en-GB" sz="2700" dirty="0"/>
              <a:t>Fear of failure</a:t>
            </a:r>
          </a:p>
          <a:p>
            <a:pPr marL="914400" lvl="1" indent="-457200">
              <a:buFont typeface="Wingdings" panose="05000000000000000000" pitchFamily="2" charset="2"/>
              <a:buChar char="v"/>
            </a:pPr>
            <a:r>
              <a:rPr lang="en-GB" sz="2700" dirty="0"/>
              <a:t>Compassion fatigue</a:t>
            </a:r>
          </a:p>
          <a:p>
            <a:pPr marL="914400" lvl="1" indent="-457200">
              <a:buFont typeface="Wingdings" panose="05000000000000000000" pitchFamily="2" charset="2"/>
              <a:buChar char="v"/>
            </a:pPr>
            <a:r>
              <a:rPr lang="en-GB" sz="2700" dirty="0"/>
              <a:t>Frequent contact with illness and death (Shah 2025)</a:t>
            </a:r>
          </a:p>
          <a:p>
            <a:pPr lvl="1"/>
            <a:endParaRPr sz="2700" dirty="0"/>
          </a:p>
        </p:txBody>
      </p:sp>
      <p:sp>
        <p:nvSpPr>
          <p:cNvPr id="67" name="Rounded Rectangle 4">
            <a:extLst>
              <a:ext uri="{FF2B5EF4-FFF2-40B4-BE49-F238E27FC236}">
                <a16:creationId xmlns:a16="http://schemas.microsoft.com/office/drawing/2014/main" id="{4C055BA5-AB1C-CE91-68C3-9CD0A23D62F1}"/>
              </a:ext>
            </a:extLst>
          </p:cNvPr>
          <p:cNvSpPr/>
          <p:nvPr/>
        </p:nvSpPr>
        <p:spPr>
          <a:xfrm>
            <a:off x="14316125" y="3450618"/>
            <a:ext cx="3553356" cy="3105872"/>
          </a:xfrm>
          <a:prstGeom prst="roundRect">
            <a:avLst/>
          </a:prstGeom>
          <a:solidFill>
            <a:srgbClr val="329664"/>
          </a:solidFill>
        </p:spPr>
        <p:style>
          <a:lnRef idx="1">
            <a:schemeClr val="accent1"/>
          </a:lnRef>
          <a:fillRef idx="3">
            <a:schemeClr val="accent1"/>
          </a:fillRef>
          <a:effectRef idx="2">
            <a:schemeClr val="accent1"/>
          </a:effectRef>
          <a:fontRef idx="minor">
            <a:schemeClr val="lt1"/>
          </a:fontRef>
        </p:style>
        <p:txBody>
          <a:bodyPr rtlCol="0" anchor="ctr"/>
          <a:lstStyle/>
          <a:p>
            <a:r>
              <a:rPr sz="2700" b="1" dirty="0"/>
              <a:t>Impact</a:t>
            </a:r>
          </a:p>
          <a:p>
            <a:pPr marL="914400" lvl="1" indent="-457200">
              <a:buFont typeface="Wingdings" panose="05000000000000000000" pitchFamily="2" charset="2"/>
              <a:buChar char="v"/>
            </a:pPr>
            <a:r>
              <a:rPr sz="2700" dirty="0"/>
              <a:t>Medical errors</a:t>
            </a:r>
          </a:p>
          <a:p>
            <a:pPr marL="914400" lvl="1" indent="-457200">
              <a:buFont typeface="Wingdings" panose="05000000000000000000" pitchFamily="2" charset="2"/>
              <a:buChar char="v"/>
            </a:pPr>
            <a:r>
              <a:rPr sz="2700" dirty="0"/>
              <a:t>Absenteeism</a:t>
            </a:r>
          </a:p>
          <a:p>
            <a:pPr marL="914400" lvl="1" indent="-457200">
              <a:buFont typeface="Wingdings" panose="05000000000000000000" pitchFamily="2" charset="2"/>
              <a:buChar char="v"/>
            </a:pPr>
            <a:r>
              <a:rPr sz="2700" dirty="0"/>
              <a:t>Reduced productivity</a:t>
            </a:r>
          </a:p>
        </p:txBody>
      </p:sp>
      <p:graphicFrame>
        <p:nvGraphicFramePr>
          <p:cNvPr id="68" name="Chart 67">
            <a:extLst>
              <a:ext uri="{FF2B5EF4-FFF2-40B4-BE49-F238E27FC236}">
                <a16:creationId xmlns:a16="http://schemas.microsoft.com/office/drawing/2014/main" id="{ACB749C9-2CDA-AD1B-C9BE-D0D8741FDAFF}"/>
              </a:ext>
            </a:extLst>
          </p:cNvPr>
          <p:cNvGraphicFramePr>
            <a:graphicFrameLocks noGrp="1"/>
          </p:cNvGraphicFramePr>
          <p:nvPr>
            <p:extLst>
              <p:ext uri="{D42A27DB-BD31-4B8C-83A1-F6EECF244321}">
                <p14:modId xmlns:p14="http://schemas.microsoft.com/office/powerpoint/2010/main" val="4203640399"/>
              </p:ext>
            </p:extLst>
          </p:nvPr>
        </p:nvGraphicFramePr>
        <p:xfrm>
          <a:off x="25554" y="5863576"/>
          <a:ext cx="6311414" cy="3859315"/>
        </p:xfrm>
        <a:graphic>
          <a:graphicData uri="http://schemas.openxmlformats.org/drawingml/2006/chart">
            <c:chart xmlns:c="http://schemas.openxmlformats.org/drawingml/2006/chart" xmlns:r="http://schemas.openxmlformats.org/officeDocument/2006/relationships" r:id="rId6"/>
          </a:graphicData>
        </a:graphic>
      </p:graphicFrame>
      <p:sp>
        <p:nvSpPr>
          <p:cNvPr id="70" name="TextBox 69">
            <a:extLst>
              <a:ext uri="{FF2B5EF4-FFF2-40B4-BE49-F238E27FC236}">
                <a16:creationId xmlns:a16="http://schemas.microsoft.com/office/drawing/2014/main" id="{5B5945F0-15B9-F0F4-FC7A-51602BF6F187}"/>
              </a:ext>
            </a:extLst>
          </p:cNvPr>
          <p:cNvSpPr txBox="1"/>
          <p:nvPr/>
        </p:nvSpPr>
        <p:spPr>
          <a:xfrm>
            <a:off x="7315200" y="8895039"/>
            <a:ext cx="10947246" cy="954107"/>
          </a:xfrm>
          <a:prstGeom prst="rect">
            <a:avLst/>
          </a:prstGeom>
          <a:noFill/>
        </p:spPr>
        <p:txBody>
          <a:bodyPr wrap="square">
            <a:spAutoFit/>
          </a:bodyPr>
          <a:lstStyle/>
          <a:p>
            <a:r>
              <a:rPr lang="en-GB" sz="2800" dirty="0"/>
              <a:t>Keynote: Healthcare workers are a high-risk group for mental health and substance use disorders</a:t>
            </a:r>
          </a:p>
        </p:txBody>
      </p:sp>
    </p:spTree>
    <p:extLst>
      <p:ext uri="{BB962C8B-B14F-4D97-AF65-F5344CB8AC3E}">
        <p14:creationId xmlns:p14="http://schemas.microsoft.com/office/powerpoint/2010/main" val="1261690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3A1EB-B7C9-3205-0C94-552F4E04ABD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85E42D0-DDC9-5F06-C71B-17B1B8809590}"/>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3"/>
            <a:stretch>
              <a:fillRect t="-2570"/>
            </a:stretch>
          </a:blipFill>
        </p:spPr>
      </p:sp>
      <p:grpSp>
        <p:nvGrpSpPr>
          <p:cNvPr id="3" name="Group 3">
            <a:extLst>
              <a:ext uri="{FF2B5EF4-FFF2-40B4-BE49-F238E27FC236}">
                <a16:creationId xmlns:a16="http://schemas.microsoft.com/office/drawing/2014/main" id="{03B5F0C6-1F5C-51D7-4C84-BDC944C63B94}"/>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A1FCE928-55EA-D435-511E-05CDC9197B49}"/>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a:extLst>
                <a:ext uri="{FF2B5EF4-FFF2-40B4-BE49-F238E27FC236}">
                  <a16:creationId xmlns:a16="http://schemas.microsoft.com/office/drawing/2014/main" id="{0EC7E0CF-9659-7EBA-08E8-D7B4DB1F1423}"/>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81ACD19C-10B0-891B-EAD8-B9610F766532}"/>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7" name="Group 7">
              <a:extLst>
                <a:ext uri="{FF2B5EF4-FFF2-40B4-BE49-F238E27FC236}">
                  <a16:creationId xmlns:a16="http://schemas.microsoft.com/office/drawing/2014/main" id="{947FB8D0-5105-B0A2-B98A-87DB79D71C90}"/>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ACBF591B-B8E5-0074-49B8-28DFB203A939}"/>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9" name="Freeform 9">
                <a:extLst>
                  <a:ext uri="{FF2B5EF4-FFF2-40B4-BE49-F238E27FC236}">
                    <a16:creationId xmlns:a16="http://schemas.microsoft.com/office/drawing/2014/main" id="{3264A3FC-FCBA-6FD4-FF19-AC4197158203}"/>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 name="Freeform 10">
                <a:extLst>
                  <a:ext uri="{FF2B5EF4-FFF2-40B4-BE49-F238E27FC236}">
                    <a16:creationId xmlns:a16="http://schemas.microsoft.com/office/drawing/2014/main" id="{B38D6B37-82AE-905E-FF26-C60272A6F3D9}"/>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1" name="Freeform 11">
                <a:extLst>
                  <a:ext uri="{FF2B5EF4-FFF2-40B4-BE49-F238E27FC236}">
                    <a16:creationId xmlns:a16="http://schemas.microsoft.com/office/drawing/2014/main" id="{B6CF488B-6C83-B88B-5BE7-43E020FF7E9C}"/>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2" name="Group 12">
              <a:extLst>
                <a:ext uri="{FF2B5EF4-FFF2-40B4-BE49-F238E27FC236}">
                  <a16:creationId xmlns:a16="http://schemas.microsoft.com/office/drawing/2014/main" id="{F0119CFF-D9F5-18DA-5406-91AEF89DBFAA}"/>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4B796785-49BE-CC37-0E39-ACC558A2C13A}"/>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4" name="Freeform 14">
                <a:extLst>
                  <a:ext uri="{FF2B5EF4-FFF2-40B4-BE49-F238E27FC236}">
                    <a16:creationId xmlns:a16="http://schemas.microsoft.com/office/drawing/2014/main" id="{08CBF858-25DA-964B-7A94-5D42F5E4B7CE}"/>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5" name="Freeform 15">
                <a:extLst>
                  <a:ext uri="{FF2B5EF4-FFF2-40B4-BE49-F238E27FC236}">
                    <a16:creationId xmlns:a16="http://schemas.microsoft.com/office/drawing/2014/main" id="{7EB92233-7583-0E37-004F-4460623EAE7B}"/>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6" name="Freeform 16">
                <a:extLst>
                  <a:ext uri="{FF2B5EF4-FFF2-40B4-BE49-F238E27FC236}">
                    <a16:creationId xmlns:a16="http://schemas.microsoft.com/office/drawing/2014/main" id="{913865F5-36EC-A3C2-DB0F-EE70FB494485}"/>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7" name="Freeform 17">
                <a:extLst>
                  <a:ext uri="{FF2B5EF4-FFF2-40B4-BE49-F238E27FC236}">
                    <a16:creationId xmlns:a16="http://schemas.microsoft.com/office/drawing/2014/main" id="{8D9B1DC6-2155-D793-A2F2-5BA9D3C970DE}"/>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8" name="Group 18">
              <a:extLst>
                <a:ext uri="{FF2B5EF4-FFF2-40B4-BE49-F238E27FC236}">
                  <a16:creationId xmlns:a16="http://schemas.microsoft.com/office/drawing/2014/main" id="{A8BEAA0F-00D8-E931-DC59-B5E975130674}"/>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B8BB159F-2A39-FAD5-1A03-06D6CE21EEF7}"/>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20" name="Freeform 20">
                <a:extLst>
                  <a:ext uri="{FF2B5EF4-FFF2-40B4-BE49-F238E27FC236}">
                    <a16:creationId xmlns:a16="http://schemas.microsoft.com/office/drawing/2014/main" id="{9955B124-2F67-3FA7-3E71-D313A880FBEA}"/>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21" name="Freeform 21">
                <a:extLst>
                  <a:ext uri="{FF2B5EF4-FFF2-40B4-BE49-F238E27FC236}">
                    <a16:creationId xmlns:a16="http://schemas.microsoft.com/office/drawing/2014/main" id="{9A6F18F4-9C9A-B161-F65D-38B3C65F1C87}"/>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22" name="Freeform 22">
                <a:extLst>
                  <a:ext uri="{FF2B5EF4-FFF2-40B4-BE49-F238E27FC236}">
                    <a16:creationId xmlns:a16="http://schemas.microsoft.com/office/drawing/2014/main" id="{27ACCA5A-67CD-E7D1-D611-590DC3081269}"/>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23" name="Freeform 23">
                <a:extLst>
                  <a:ext uri="{FF2B5EF4-FFF2-40B4-BE49-F238E27FC236}">
                    <a16:creationId xmlns:a16="http://schemas.microsoft.com/office/drawing/2014/main" id="{FE3BB35D-999E-CE5D-5697-88B8CBB92C5E}"/>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24" name="Group 24">
              <a:extLst>
                <a:ext uri="{FF2B5EF4-FFF2-40B4-BE49-F238E27FC236}">
                  <a16:creationId xmlns:a16="http://schemas.microsoft.com/office/drawing/2014/main" id="{1C60B559-6CA4-AFF2-45E7-315EEA274E2D}"/>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3F23F803-9DAE-8992-F01C-716E20C1219A}"/>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26" name="Freeform 26">
                <a:extLst>
                  <a:ext uri="{FF2B5EF4-FFF2-40B4-BE49-F238E27FC236}">
                    <a16:creationId xmlns:a16="http://schemas.microsoft.com/office/drawing/2014/main" id="{E7F69C82-108A-7FB4-2EA8-9283F8EC12AC}"/>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27" name="Freeform 27">
                <a:extLst>
                  <a:ext uri="{FF2B5EF4-FFF2-40B4-BE49-F238E27FC236}">
                    <a16:creationId xmlns:a16="http://schemas.microsoft.com/office/drawing/2014/main" id="{74A71E55-D2E0-FDB4-73FA-2B66E5F518CE}"/>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28" name="Freeform 28">
                <a:extLst>
                  <a:ext uri="{FF2B5EF4-FFF2-40B4-BE49-F238E27FC236}">
                    <a16:creationId xmlns:a16="http://schemas.microsoft.com/office/drawing/2014/main" id="{6B2D3647-AE5C-30EB-AD88-A7637892CE08}"/>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29" name="Freeform 29">
                <a:extLst>
                  <a:ext uri="{FF2B5EF4-FFF2-40B4-BE49-F238E27FC236}">
                    <a16:creationId xmlns:a16="http://schemas.microsoft.com/office/drawing/2014/main" id="{1C785599-D0EE-576B-1C24-1CE502A6BD15}"/>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30" name="Freeform 30">
                <a:extLst>
                  <a:ext uri="{FF2B5EF4-FFF2-40B4-BE49-F238E27FC236}">
                    <a16:creationId xmlns:a16="http://schemas.microsoft.com/office/drawing/2014/main" id="{F9352B93-E09B-229A-1BDE-5322126E2434}"/>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31" name="Freeform 31">
                <a:extLst>
                  <a:ext uri="{FF2B5EF4-FFF2-40B4-BE49-F238E27FC236}">
                    <a16:creationId xmlns:a16="http://schemas.microsoft.com/office/drawing/2014/main" id="{CF9F6B66-947E-E8ED-6A88-1060277A597C}"/>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32" name="Freeform 32">
                <a:extLst>
                  <a:ext uri="{FF2B5EF4-FFF2-40B4-BE49-F238E27FC236}">
                    <a16:creationId xmlns:a16="http://schemas.microsoft.com/office/drawing/2014/main" id="{67B6E01B-15D4-03E4-5F5B-96980F736D9F}"/>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33" name="Freeform 33">
                <a:extLst>
                  <a:ext uri="{FF2B5EF4-FFF2-40B4-BE49-F238E27FC236}">
                    <a16:creationId xmlns:a16="http://schemas.microsoft.com/office/drawing/2014/main" id="{B1D8278C-EFDD-6F7C-69D2-77B1215954E3}"/>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4" name="Freeform 34">
                <a:extLst>
                  <a:ext uri="{FF2B5EF4-FFF2-40B4-BE49-F238E27FC236}">
                    <a16:creationId xmlns:a16="http://schemas.microsoft.com/office/drawing/2014/main" id="{4181954B-ACCD-ADDE-A0A1-CFD9A5809E62}"/>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5" name="Group 35">
              <a:extLst>
                <a:ext uri="{FF2B5EF4-FFF2-40B4-BE49-F238E27FC236}">
                  <a16:creationId xmlns:a16="http://schemas.microsoft.com/office/drawing/2014/main" id="{BD80B3A8-CDC8-BB06-E111-F572BC267BA2}"/>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B564BAB1-3C32-39A2-B803-62C373C5148C}"/>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7" name="Group 37">
              <a:extLst>
                <a:ext uri="{FF2B5EF4-FFF2-40B4-BE49-F238E27FC236}">
                  <a16:creationId xmlns:a16="http://schemas.microsoft.com/office/drawing/2014/main" id="{6C42070B-B3C0-D09E-1751-6126AF3451A8}"/>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706333FF-DA6F-59BF-B74C-7FEDF1481F41}"/>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39" name="Freeform 39">
                <a:extLst>
                  <a:ext uri="{FF2B5EF4-FFF2-40B4-BE49-F238E27FC236}">
                    <a16:creationId xmlns:a16="http://schemas.microsoft.com/office/drawing/2014/main" id="{93D1095D-2215-911B-F0DE-0E717917A698}"/>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40" name="Freeform 40">
                <a:extLst>
                  <a:ext uri="{FF2B5EF4-FFF2-40B4-BE49-F238E27FC236}">
                    <a16:creationId xmlns:a16="http://schemas.microsoft.com/office/drawing/2014/main" id="{288F7EAE-F0E9-E74A-5B4C-40C690A57A74}"/>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41" name="Freeform 41">
                <a:extLst>
                  <a:ext uri="{FF2B5EF4-FFF2-40B4-BE49-F238E27FC236}">
                    <a16:creationId xmlns:a16="http://schemas.microsoft.com/office/drawing/2014/main" id="{69BB2E36-309E-A9D6-2417-E7713EA4C16E}"/>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42" name="Group 42">
              <a:extLst>
                <a:ext uri="{FF2B5EF4-FFF2-40B4-BE49-F238E27FC236}">
                  <a16:creationId xmlns:a16="http://schemas.microsoft.com/office/drawing/2014/main" id="{97BDD93E-B6F7-1C35-8779-FF1738FE559F}"/>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D97CB515-D5DB-5C99-FAFA-A31F1FF9D2D5}"/>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4" name="Freeform 44">
                <a:extLst>
                  <a:ext uri="{FF2B5EF4-FFF2-40B4-BE49-F238E27FC236}">
                    <a16:creationId xmlns:a16="http://schemas.microsoft.com/office/drawing/2014/main" id="{D46310CC-77D5-2265-7925-4618A1E0AFA7}"/>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5" name="Freeform 45">
                <a:extLst>
                  <a:ext uri="{FF2B5EF4-FFF2-40B4-BE49-F238E27FC236}">
                    <a16:creationId xmlns:a16="http://schemas.microsoft.com/office/drawing/2014/main" id="{3F907C31-5C5A-EA4D-A6CD-78CA8918FAD4}"/>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6" name="Freeform 46">
                <a:extLst>
                  <a:ext uri="{FF2B5EF4-FFF2-40B4-BE49-F238E27FC236}">
                    <a16:creationId xmlns:a16="http://schemas.microsoft.com/office/drawing/2014/main" id="{0DF20F8F-350C-049D-867A-AC3B4F961F29}"/>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47" name="Group 47">
            <a:extLst>
              <a:ext uri="{FF2B5EF4-FFF2-40B4-BE49-F238E27FC236}">
                <a16:creationId xmlns:a16="http://schemas.microsoft.com/office/drawing/2014/main" id="{1EDB3376-48F1-5F67-A17D-8F73B9CD81E8}"/>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1EFB7323-8BF0-B332-6833-D4A49053ED85}"/>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sp>
        <p:sp>
          <p:nvSpPr>
            <p:cNvPr id="49" name="TextBox 49">
              <a:extLst>
                <a:ext uri="{FF2B5EF4-FFF2-40B4-BE49-F238E27FC236}">
                  <a16:creationId xmlns:a16="http://schemas.microsoft.com/office/drawing/2014/main" id="{4EFD69E2-B58C-2C4E-CE46-6B5CDAA646D3}"/>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BC7C5718-7AC5-CFEA-B31F-64B4BCD30CB1}"/>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C345C604-AC6F-ACCA-00CA-E95B5FD5D0E3}"/>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sp>
        <p:sp>
          <p:nvSpPr>
            <p:cNvPr id="52" name="TextBox 52">
              <a:extLst>
                <a:ext uri="{FF2B5EF4-FFF2-40B4-BE49-F238E27FC236}">
                  <a16:creationId xmlns:a16="http://schemas.microsoft.com/office/drawing/2014/main" id="{0C3FF593-EE27-A87C-F94B-3E03B88FFDC6}"/>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15D1B3C8-39EC-7438-2FB0-442832518CA1}"/>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6FEEB9AC-D21B-2E73-ACB4-911445114EF3}"/>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sp>
        <p:sp>
          <p:nvSpPr>
            <p:cNvPr id="55" name="TextBox 55">
              <a:extLst>
                <a:ext uri="{FF2B5EF4-FFF2-40B4-BE49-F238E27FC236}">
                  <a16:creationId xmlns:a16="http://schemas.microsoft.com/office/drawing/2014/main" id="{804AEF59-84BB-C645-09DC-D73CBF8C7117}"/>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sp>
        <p:nvSpPr>
          <p:cNvPr id="57" name="TextBox 57">
            <a:extLst>
              <a:ext uri="{FF2B5EF4-FFF2-40B4-BE49-F238E27FC236}">
                <a16:creationId xmlns:a16="http://schemas.microsoft.com/office/drawing/2014/main" id="{15709754-5D12-E571-58AD-40B5EBF78644}"/>
              </a:ext>
            </a:extLst>
          </p:cNvPr>
          <p:cNvSpPr txBox="1"/>
          <p:nvPr/>
        </p:nvSpPr>
        <p:spPr>
          <a:xfrm>
            <a:off x="397654" y="2529621"/>
            <a:ext cx="16468725" cy="3877985"/>
          </a:xfrm>
          <a:prstGeom prst="rect">
            <a:avLst/>
          </a:prstGeom>
        </p:spPr>
        <p:txBody>
          <a:bodyPr lIns="0" tIns="0" rIns="0" bIns="0" rtlCol="0" anchor="t">
            <a:spAutoFit/>
          </a:bodyPr>
          <a:lstStyle/>
          <a:p>
            <a:pPr eaLnBrk="0" fontAlgn="base" hangingPunct="0">
              <a:lnSpc>
                <a:spcPct val="100000"/>
              </a:lnSpc>
              <a:spcBef>
                <a:spcPct val="0"/>
              </a:spcBef>
              <a:spcAft>
                <a:spcPct val="0"/>
              </a:spcAft>
            </a:pPr>
            <a:r>
              <a:rPr lang="en-US" sz="2800" dirty="0">
                <a:solidFill>
                  <a:prstClr val="black"/>
                </a:solidFill>
                <a:latin typeface="Arial" panose="020B0604020202020204" pitchFamily="34" charset="0"/>
                <a:cs typeface="Arial" panose="020B0604020202020204" pitchFamily="34" charset="0"/>
              </a:rPr>
              <a:t>Policy Context in Kenya:</a:t>
            </a:r>
          </a:p>
          <a:p>
            <a:pPr marL="914400" lvl="1" indent="-457200" eaLnBrk="0" fontAlgn="base" hangingPunct="0">
              <a:lnSpc>
                <a:spcPct val="100000"/>
              </a:lnSpc>
              <a:spcBef>
                <a:spcPct val="0"/>
              </a:spcBef>
              <a:spcAft>
                <a:spcPct val="0"/>
              </a:spcAft>
              <a:buFont typeface="Wingdings" panose="05000000000000000000" pitchFamily="2" charset="2"/>
              <a:buChar char="v"/>
            </a:pPr>
            <a:r>
              <a:rPr lang="en-US" sz="2800" dirty="0">
                <a:solidFill>
                  <a:prstClr val="black"/>
                </a:solidFill>
                <a:latin typeface="Arial" panose="020B0604020202020204" pitchFamily="34" charset="0"/>
                <a:cs typeface="Arial" panose="020B0604020202020204" pitchFamily="34" charset="0"/>
              </a:rPr>
              <a:t>Kenya has developed frameworks such as;</a:t>
            </a:r>
          </a:p>
          <a:p>
            <a:pPr marL="1371600" lvl="2" indent="-457200" eaLnBrk="0" fontAlgn="base" hangingPunct="0">
              <a:lnSpc>
                <a:spcPct val="100000"/>
              </a:lnSpc>
              <a:spcBef>
                <a:spcPct val="0"/>
              </a:spcBef>
              <a:spcAft>
                <a:spcPct val="0"/>
              </a:spcAft>
              <a:buFont typeface="Wingdings" panose="05000000000000000000" pitchFamily="2" charset="2"/>
              <a:buChar char="v"/>
            </a:pPr>
            <a:r>
              <a:rPr lang="en-US" sz="2800" dirty="0">
                <a:solidFill>
                  <a:prstClr val="black"/>
                </a:solidFill>
                <a:latin typeface="Arial" panose="020B0604020202020204" pitchFamily="34" charset="0"/>
                <a:cs typeface="Arial" panose="020B0604020202020204" pitchFamily="34" charset="0"/>
              </a:rPr>
              <a:t>Kenya’s Mental Health Policy (2015–2030)</a:t>
            </a:r>
          </a:p>
          <a:p>
            <a:pPr marL="1371600" lvl="2" indent="-457200" eaLnBrk="0" fontAlgn="base" hangingPunct="0">
              <a:lnSpc>
                <a:spcPct val="100000"/>
              </a:lnSpc>
              <a:spcBef>
                <a:spcPct val="0"/>
              </a:spcBef>
              <a:spcAft>
                <a:spcPct val="0"/>
              </a:spcAft>
              <a:buFont typeface="Wingdings" panose="05000000000000000000" pitchFamily="2" charset="2"/>
              <a:buChar char="v"/>
            </a:pPr>
            <a:r>
              <a:rPr lang="en-US" sz="2800" dirty="0">
                <a:solidFill>
                  <a:prstClr val="black"/>
                </a:solidFill>
                <a:latin typeface="Arial" panose="020B0604020202020204" pitchFamily="34" charset="0"/>
                <a:cs typeface="Arial" panose="020B0604020202020204" pitchFamily="34" charset="0"/>
              </a:rPr>
              <a:t>National guidelines on Workplace Mental wellness (2023)</a:t>
            </a:r>
          </a:p>
          <a:p>
            <a:pPr marL="1828800" lvl="3" indent="-457200" eaLnBrk="0" fontAlgn="base" hangingPunct="0">
              <a:spcBef>
                <a:spcPct val="0"/>
              </a:spcBef>
              <a:spcAft>
                <a:spcPct val="0"/>
              </a:spcAft>
              <a:buFont typeface="Wingdings" panose="05000000000000000000" pitchFamily="2" charset="2"/>
              <a:buChar char="v"/>
            </a:pPr>
            <a:r>
              <a:rPr lang="en-US" sz="2800" dirty="0">
                <a:latin typeface="Arial" panose="020B0604020202020204" pitchFamily="34" charset="0"/>
                <a:cs typeface="Arial" panose="020B0604020202020204" pitchFamily="34" charset="0"/>
              </a:rPr>
              <a:t>Despite these efforts, level of implementation remains unclear.</a:t>
            </a:r>
          </a:p>
          <a:p>
            <a:pPr>
              <a:buNone/>
            </a:pPr>
            <a:r>
              <a:rPr lang="en-US" sz="2800" b="1" dirty="0">
                <a:solidFill>
                  <a:srgbClr val="00B050"/>
                </a:solidFill>
                <a:latin typeface="Arial" panose="020B0604020202020204" pitchFamily="34" charset="0"/>
                <a:cs typeface="Arial" panose="020B0604020202020204" pitchFamily="34" charset="0"/>
              </a:rPr>
              <a:t>Knowledge Gap</a:t>
            </a:r>
            <a:endParaRPr lang="en-US" sz="2800" dirty="0">
              <a:solidFill>
                <a:srgbClr val="00B050"/>
              </a:solidFill>
              <a:latin typeface="Arial" panose="020B0604020202020204" pitchFamily="34" charset="0"/>
              <a:cs typeface="Arial" panose="020B0604020202020204" pitchFamily="34" charset="0"/>
            </a:endParaRPr>
          </a:p>
          <a:p>
            <a:pPr lvl="1"/>
            <a:r>
              <a:rPr lang="en-US" sz="2800" dirty="0">
                <a:latin typeface="Arial" panose="020B0604020202020204" pitchFamily="34" charset="0"/>
                <a:cs typeface="Arial" panose="020B0604020202020204" pitchFamily="34" charset="0"/>
              </a:rPr>
              <a:t>Limited data on: </a:t>
            </a:r>
          </a:p>
          <a:p>
            <a:pPr marL="914400" lvl="1" indent="-457200">
              <a:buFont typeface="Wingdings" panose="05000000000000000000" pitchFamily="2" charset="2"/>
              <a:buChar char="v"/>
            </a:pPr>
            <a:r>
              <a:rPr lang="en-US" sz="2800" dirty="0">
                <a:latin typeface="Arial" panose="020B0604020202020204" pitchFamily="34" charset="0"/>
                <a:cs typeface="Arial" panose="020B0604020202020204" pitchFamily="34" charset="0"/>
              </a:rPr>
              <a:t>The prevalence of depression and substance use disorders among HCWs. </a:t>
            </a:r>
          </a:p>
          <a:p>
            <a:pPr marL="914400" lvl="1" indent="-457200">
              <a:buFont typeface="Wingdings" panose="05000000000000000000" pitchFamily="2" charset="2"/>
              <a:buChar char="v"/>
            </a:pPr>
            <a:r>
              <a:rPr lang="en-US" sz="2800" dirty="0">
                <a:latin typeface="Arial" panose="020B0604020202020204" pitchFamily="34" charset="0"/>
                <a:cs typeface="Arial" panose="020B0604020202020204" pitchFamily="34" charset="0"/>
              </a:rPr>
              <a:t>The factors associated with these conditions.</a:t>
            </a:r>
            <a:endParaRPr lang="en-US" sz="2800" dirty="0">
              <a:solidFill>
                <a:srgbClr val="000000"/>
              </a:solidFill>
              <a:latin typeface="Arial" panose="020B0604020202020204" pitchFamily="34" charset="0"/>
              <a:ea typeface="Arial"/>
              <a:cs typeface="Arial" panose="020B0604020202020204" pitchFamily="34" charset="0"/>
              <a:sym typeface="Arial"/>
            </a:endParaRPr>
          </a:p>
        </p:txBody>
      </p:sp>
      <p:grpSp>
        <p:nvGrpSpPr>
          <p:cNvPr id="58" name="Group 2">
            <a:extLst>
              <a:ext uri="{FF2B5EF4-FFF2-40B4-BE49-F238E27FC236}">
                <a16:creationId xmlns:a16="http://schemas.microsoft.com/office/drawing/2014/main" id="{D5C04A5B-F14E-1301-22E7-A313EBA7E8EB}"/>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12382C75-4D3B-1D34-0F00-AB3E24847F8C}"/>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57A3C2C9-B4C3-028B-8192-D4EA39065892}"/>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ADCDD59D-4B0D-58D2-CC1B-65F14947912C}"/>
              </a:ext>
            </a:extLst>
          </p:cNvPr>
          <p:cNvSpPr txBox="1"/>
          <p:nvPr/>
        </p:nvSpPr>
        <p:spPr>
          <a:xfrm>
            <a:off x="788558" y="1284188"/>
            <a:ext cx="5548409" cy="811312"/>
          </a:xfrm>
          <a:prstGeom prst="rect">
            <a:avLst/>
          </a:prstGeom>
        </p:spPr>
        <p:txBody>
          <a:bodyPr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Background</a:t>
            </a:r>
            <a:endParaRPr lang="en-US" sz="5400" b="1" dirty="0">
              <a:solidFill>
                <a:schemeClr val="bg1"/>
              </a:solidFill>
              <a:latin typeface="Arial Bold"/>
              <a:ea typeface="Arial Bold"/>
              <a:cs typeface="Arial Bold"/>
              <a:sym typeface="Arial Bold"/>
            </a:endParaRPr>
          </a:p>
        </p:txBody>
      </p:sp>
    </p:spTree>
    <p:extLst>
      <p:ext uri="{BB962C8B-B14F-4D97-AF65-F5344CB8AC3E}">
        <p14:creationId xmlns:p14="http://schemas.microsoft.com/office/powerpoint/2010/main" val="3809083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07702-C850-44EE-90EF-831E31D2BE7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113A19B-7B00-C38A-63A6-6E98C8E40E90}"/>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sp>
      <p:grpSp>
        <p:nvGrpSpPr>
          <p:cNvPr id="3" name="Group 3">
            <a:extLst>
              <a:ext uri="{FF2B5EF4-FFF2-40B4-BE49-F238E27FC236}">
                <a16:creationId xmlns:a16="http://schemas.microsoft.com/office/drawing/2014/main" id="{5A9DDBED-3F86-375F-01DF-6C2D592119E0}"/>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48E9CEDA-4C8C-E9CC-507E-CA8159EA17ED}"/>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a:extLst>
                <a:ext uri="{FF2B5EF4-FFF2-40B4-BE49-F238E27FC236}">
                  <a16:creationId xmlns:a16="http://schemas.microsoft.com/office/drawing/2014/main" id="{63A96BF8-A6F7-BAF9-EBF0-D7A8DE10210F}"/>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6BBEB652-F978-DE54-5274-76C272CAFD5A}"/>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7" name="Group 7">
              <a:extLst>
                <a:ext uri="{FF2B5EF4-FFF2-40B4-BE49-F238E27FC236}">
                  <a16:creationId xmlns:a16="http://schemas.microsoft.com/office/drawing/2014/main" id="{DAC1E189-9A63-85BF-EB15-5CF941FD8720}"/>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A136A130-E7A2-4A4C-A283-E7CEE8F1A34E}"/>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9" name="Freeform 9">
                <a:extLst>
                  <a:ext uri="{FF2B5EF4-FFF2-40B4-BE49-F238E27FC236}">
                    <a16:creationId xmlns:a16="http://schemas.microsoft.com/office/drawing/2014/main" id="{212672A0-0473-797A-A818-AF891C005BB4}"/>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 name="Freeform 10">
                <a:extLst>
                  <a:ext uri="{FF2B5EF4-FFF2-40B4-BE49-F238E27FC236}">
                    <a16:creationId xmlns:a16="http://schemas.microsoft.com/office/drawing/2014/main" id="{C7711FCF-5147-28E4-5B5B-F32A782B715B}"/>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1" name="Freeform 11">
                <a:extLst>
                  <a:ext uri="{FF2B5EF4-FFF2-40B4-BE49-F238E27FC236}">
                    <a16:creationId xmlns:a16="http://schemas.microsoft.com/office/drawing/2014/main" id="{894A3FF7-7925-D0B9-AC7F-1713C1F59001}"/>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2" name="Group 12">
              <a:extLst>
                <a:ext uri="{FF2B5EF4-FFF2-40B4-BE49-F238E27FC236}">
                  <a16:creationId xmlns:a16="http://schemas.microsoft.com/office/drawing/2014/main" id="{0854E4C6-4FAC-59E1-9CAB-ABB870A9642C}"/>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4E938BB3-36FD-B3C5-CD9F-D36CCC429C5E}"/>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4" name="Freeform 14">
                <a:extLst>
                  <a:ext uri="{FF2B5EF4-FFF2-40B4-BE49-F238E27FC236}">
                    <a16:creationId xmlns:a16="http://schemas.microsoft.com/office/drawing/2014/main" id="{0EF119F2-692C-61E0-78C6-27D74B14566C}"/>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5" name="Freeform 15">
                <a:extLst>
                  <a:ext uri="{FF2B5EF4-FFF2-40B4-BE49-F238E27FC236}">
                    <a16:creationId xmlns:a16="http://schemas.microsoft.com/office/drawing/2014/main" id="{518545D4-E839-32B0-35BB-D2072EBAF31F}"/>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6" name="Freeform 16">
                <a:extLst>
                  <a:ext uri="{FF2B5EF4-FFF2-40B4-BE49-F238E27FC236}">
                    <a16:creationId xmlns:a16="http://schemas.microsoft.com/office/drawing/2014/main" id="{8DDA7633-F4D5-611A-D703-F4E37F1FA03E}"/>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7" name="Freeform 17">
                <a:extLst>
                  <a:ext uri="{FF2B5EF4-FFF2-40B4-BE49-F238E27FC236}">
                    <a16:creationId xmlns:a16="http://schemas.microsoft.com/office/drawing/2014/main" id="{E451FF50-D2CF-FED9-7064-906A910F5400}"/>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8" name="Group 18">
              <a:extLst>
                <a:ext uri="{FF2B5EF4-FFF2-40B4-BE49-F238E27FC236}">
                  <a16:creationId xmlns:a16="http://schemas.microsoft.com/office/drawing/2014/main" id="{EF41ECE8-8359-F03C-62F9-7AA63494D78E}"/>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3A461271-37EB-D8EA-67B1-54CCC2FD9577}"/>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20" name="Freeform 20">
                <a:extLst>
                  <a:ext uri="{FF2B5EF4-FFF2-40B4-BE49-F238E27FC236}">
                    <a16:creationId xmlns:a16="http://schemas.microsoft.com/office/drawing/2014/main" id="{44D364C7-3DF7-DBC0-FFBD-4CBA2E539644}"/>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21" name="Freeform 21">
                <a:extLst>
                  <a:ext uri="{FF2B5EF4-FFF2-40B4-BE49-F238E27FC236}">
                    <a16:creationId xmlns:a16="http://schemas.microsoft.com/office/drawing/2014/main" id="{CC81AC83-7BCA-EA57-3015-BC76B5C2611D}"/>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22" name="Freeform 22">
                <a:extLst>
                  <a:ext uri="{FF2B5EF4-FFF2-40B4-BE49-F238E27FC236}">
                    <a16:creationId xmlns:a16="http://schemas.microsoft.com/office/drawing/2014/main" id="{7D6DB593-51D8-A117-9909-F29F2E411852}"/>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23" name="Freeform 23">
                <a:extLst>
                  <a:ext uri="{FF2B5EF4-FFF2-40B4-BE49-F238E27FC236}">
                    <a16:creationId xmlns:a16="http://schemas.microsoft.com/office/drawing/2014/main" id="{589E0952-0A1C-2207-36C6-DB358277562C}"/>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24" name="Group 24">
              <a:extLst>
                <a:ext uri="{FF2B5EF4-FFF2-40B4-BE49-F238E27FC236}">
                  <a16:creationId xmlns:a16="http://schemas.microsoft.com/office/drawing/2014/main" id="{0F961DE9-6F96-A582-FAC9-DE19469A6E76}"/>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1DCD9091-6252-330C-6EC2-D3F13BD7395C}"/>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26" name="Freeform 26">
                <a:extLst>
                  <a:ext uri="{FF2B5EF4-FFF2-40B4-BE49-F238E27FC236}">
                    <a16:creationId xmlns:a16="http://schemas.microsoft.com/office/drawing/2014/main" id="{E881913A-D9C1-1792-0971-CCAC785A9E12}"/>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27" name="Freeform 27">
                <a:extLst>
                  <a:ext uri="{FF2B5EF4-FFF2-40B4-BE49-F238E27FC236}">
                    <a16:creationId xmlns:a16="http://schemas.microsoft.com/office/drawing/2014/main" id="{2D5A378D-8E03-6DDB-8284-333BA8CDF262}"/>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28" name="Freeform 28">
                <a:extLst>
                  <a:ext uri="{FF2B5EF4-FFF2-40B4-BE49-F238E27FC236}">
                    <a16:creationId xmlns:a16="http://schemas.microsoft.com/office/drawing/2014/main" id="{3822D235-8CB1-B14A-915A-D93F9D5C3A33}"/>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29" name="Freeform 29">
                <a:extLst>
                  <a:ext uri="{FF2B5EF4-FFF2-40B4-BE49-F238E27FC236}">
                    <a16:creationId xmlns:a16="http://schemas.microsoft.com/office/drawing/2014/main" id="{39D1AE16-1B0E-DCD6-8D7F-4CF2FA87F9EC}"/>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30" name="Freeform 30">
                <a:extLst>
                  <a:ext uri="{FF2B5EF4-FFF2-40B4-BE49-F238E27FC236}">
                    <a16:creationId xmlns:a16="http://schemas.microsoft.com/office/drawing/2014/main" id="{72C5FFB1-3A3B-C400-00F6-437223F6E7B3}"/>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31" name="Freeform 31">
                <a:extLst>
                  <a:ext uri="{FF2B5EF4-FFF2-40B4-BE49-F238E27FC236}">
                    <a16:creationId xmlns:a16="http://schemas.microsoft.com/office/drawing/2014/main" id="{00A47002-CB63-9004-FBBF-83222AF1B31A}"/>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32" name="Freeform 32">
                <a:extLst>
                  <a:ext uri="{FF2B5EF4-FFF2-40B4-BE49-F238E27FC236}">
                    <a16:creationId xmlns:a16="http://schemas.microsoft.com/office/drawing/2014/main" id="{7CA9C141-4E61-62FF-A4F3-780C9BFC730C}"/>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33" name="Freeform 33">
                <a:extLst>
                  <a:ext uri="{FF2B5EF4-FFF2-40B4-BE49-F238E27FC236}">
                    <a16:creationId xmlns:a16="http://schemas.microsoft.com/office/drawing/2014/main" id="{48AA06D0-C46F-4DA8-1CB7-B0444EE09A60}"/>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4" name="Freeform 34">
                <a:extLst>
                  <a:ext uri="{FF2B5EF4-FFF2-40B4-BE49-F238E27FC236}">
                    <a16:creationId xmlns:a16="http://schemas.microsoft.com/office/drawing/2014/main" id="{3C14F7DE-1655-F76E-1CD6-578B48E88AF6}"/>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5" name="Group 35">
              <a:extLst>
                <a:ext uri="{FF2B5EF4-FFF2-40B4-BE49-F238E27FC236}">
                  <a16:creationId xmlns:a16="http://schemas.microsoft.com/office/drawing/2014/main" id="{12C3E58D-87EF-CBA6-B5DA-A8AF8F374FB6}"/>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2011BE88-3A46-8DBB-EF2B-3663E26F4E8B}"/>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7" name="Group 37">
              <a:extLst>
                <a:ext uri="{FF2B5EF4-FFF2-40B4-BE49-F238E27FC236}">
                  <a16:creationId xmlns:a16="http://schemas.microsoft.com/office/drawing/2014/main" id="{DF5B179D-3A34-911C-586A-F8D1DB00BAE5}"/>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72749090-03F1-C55A-5D1C-92F651F6A9FE}"/>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39" name="Freeform 39">
                <a:extLst>
                  <a:ext uri="{FF2B5EF4-FFF2-40B4-BE49-F238E27FC236}">
                    <a16:creationId xmlns:a16="http://schemas.microsoft.com/office/drawing/2014/main" id="{AE083142-9CD3-B946-5AAB-29D2699AB500}"/>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40" name="Freeform 40">
                <a:extLst>
                  <a:ext uri="{FF2B5EF4-FFF2-40B4-BE49-F238E27FC236}">
                    <a16:creationId xmlns:a16="http://schemas.microsoft.com/office/drawing/2014/main" id="{E07DDE04-FD24-73DC-4868-D2A3A8594871}"/>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41" name="Freeform 41">
                <a:extLst>
                  <a:ext uri="{FF2B5EF4-FFF2-40B4-BE49-F238E27FC236}">
                    <a16:creationId xmlns:a16="http://schemas.microsoft.com/office/drawing/2014/main" id="{25E6E656-4056-06E7-E501-E67A61CB3637}"/>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42" name="Group 42">
              <a:extLst>
                <a:ext uri="{FF2B5EF4-FFF2-40B4-BE49-F238E27FC236}">
                  <a16:creationId xmlns:a16="http://schemas.microsoft.com/office/drawing/2014/main" id="{C01A39E7-7B54-B0EE-0480-CDD42E9D262D}"/>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2EA276E3-DE16-AEFF-04CA-D5ABDF5ED51E}"/>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4" name="Freeform 44">
                <a:extLst>
                  <a:ext uri="{FF2B5EF4-FFF2-40B4-BE49-F238E27FC236}">
                    <a16:creationId xmlns:a16="http://schemas.microsoft.com/office/drawing/2014/main" id="{79256AFD-D56C-3718-2A46-3D006E1DB0FA}"/>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5" name="Freeform 45">
                <a:extLst>
                  <a:ext uri="{FF2B5EF4-FFF2-40B4-BE49-F238E27FC236}">
                    <a16:creationId xmlns:a16="http://schemas.microsoft.com/office/drawing/2014/main" id="{D9513D25-2A96-8594-0537-3DDDA6B5BEEC}"/>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6" name="Freeform 46">
                <a:extLst>
                  <a:ext uri="{FF2B5EF4-FFF2-40B4-BE49-F238E27FC236}">
                    <a16:creationId xmlns:a16="http://schemas.microsoft.com/office/drawing/2014/main" id="{AA10E39A-0A66-17AF-2118-AAE5034A8AEE}"/>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47" name="Group 47">
            <a:extLst>
              <a:ext uri="{FF2B5EF4-FFF2-40B4-BE49-F238E27FC236}">
                <a16:creationId xmlns:a16="http://schemas.microsoft.com/office/drawing/2014/main" id="{627DCD8A-EDCC-A097-4CE1-3EC3C7CF6C1E}"/>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2C9A7E55-1BC1-673B-ADAE-180AB4CCF45A}"/>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sp>
        <p:sp>
          <p:nvSpPr>
            <p:cNvPr id="49" name="TextBox 49">
              <a:extLst>
                <a:ext uri="{FF2B5EF4-FFF2-40B4-BE49-F238E27FC236}">
                  <a16:creationId xmlns:a16="http://schemas.microsoft.com/office/drawing/2014/main" id="{77CFFF3D-C2FE-E7C0-8766-8174CD57C1EB}"/>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6CF5CFAE-55F3-BC65-5107-1337E61C99E1}"/>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4EB2F8DF-D2B7-22D1-150D-BA8C7A2C5839}"/>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sp>
        <p:sp>
          <p:nvSpPr>
            <p:cNvPr id="52" name="TextBox 52">
              <a:extLst>
                <a:ext uri="{FF2B5EF4-FFF2-40B4-BE49-F238E27FC236}">
                  <a16:creationId xmlns:a16="http://schemas.microsoft.com/office/drawing/2014/main" id="{33D9E534-0919-9559-C275-513666BD20BE}"/>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F9A3149D-1AC9-BC40-5640-4CABF9D35144}"/>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D903AF4B-D139-F682-EF62-722B87CD44C9}"/>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sp>
        <p:sp>
          <p:nvSpPr>
            <p:cNvPr id="55" name="TextBox 55">
              <a:extLst>
                <a:ext uri="{FF2B5EF4-FFF2-40B4-BE49-F238E27FC236}">
                  <a16:creationId xmlns:a16="http://schemas.microsoft.com/office/drawing/2014/main" id="{0F2B2A2F-6851-83BA-1CE8-BA4CCC014DCA}"/>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sp>
        <p:nvSpPr>
          <p:cNvPr id="57" name="TextBox 57">
            <a:extLst>
              <a:ext uri="{FF2B5EF4-FFF2-40B4-BE49-F238E27FC236}">
                <a16:creationId xmlns:a16="http://schemas.microsoft.com/office/drawing/2014/main" id="{DBE2685F-68A5-1A74-877B-E84C0962CC07}"/>
              </a:ext>
            </a:extLst>
          </p:cNvPr>
          <p:cNvSpPr txBox="1"/>
          <p:nvPr/>
        </p:nvSpPr>
        <p:spPr>
          <a:xfrm>
            <a:off x="397654" y="2529621"/>
            <a:ext cx="16468725" cy="4852290"/>
          </a:xfrm>
          <a:prstGeom prst="rect">
            <a:avLst/>
          </a:prstGeom>
        </p:spPr>
        <p:txBody>
          <a:bodyPr lIns="0" tIns="0" rIns="0" bIns="0" rtlCol="0" anchor="t">
            <a:spAutoFit/>
          </a:bodyPr>
          <a:lstStyle/>
          <a:p>
            <a:pPr marL="400835" lvl="1" algn="l">
              <a:lnSpc>
                <a:spcPts val="4827"/>
              </a:lnSpc>
            </a:pPr>
            <a:r>
              <a:rPr lang="en-US" sz="2800" b="1" dirty="0">
                <a:solidFill>
                  <a:srgbClr val="00B050"/>
                </a:solidFill>
                <a:latin typeface="Arial" panose="020B0604020202020204" pitchFamily="34" charset="0"/>
                <a:ea typeface="Arial"/>
                <a:cs typeface="Arial" panose="020B0604020202020204" pitchFamily="34" charset="0"/>
                <a:sym typeface="Arial"/>
              </a:rPr>
              <a:t>Main Objective</a:t>
            </a:r>
          </a:p>
          <a:p>
            <a:pPr marL="858035" lvl="1" indent="-457200" algn="l">
              <a:lnSpc>
                <a:spcPts val="4827"/>
              </a:lnSpc>
              <a:buFont typeface="Wingdings" panose="05000000000000000000" pitchFamily="2" charset="2"/>
              <a:buChar char="v"/>
            </a:pPr>
            <a:r>
              <a:rPr lang="en-US" sz="2800" dirty="0">
                <a:solidFill>
                  <a:srgbClr val="000000"/>
                </a:solidFill>
                <a:latin typeface="Arial" panose="020B0604020202020204" pitchFamily="34" charset="0"/>
                <a:ea typeface="Arial"/>
                <a:cs typeface="Arial" panose="020B0604020202020204" pitchFamily="34" charset="0"/>
                <a:sym typeface="Arial"/>
              </a:rPr>
              <a:t>To determine the prevalence of depression and substance use disorder and associated factors among healthcare workers in Kenya.</a:t>
            </a:r>
          </a:p>
          <a:p>
            <a:pPr marL="400835" lvl="1" algn="l">
              <a:lnSpc>
                <a:spcPts val="4827"/>
              </a:lnSpc>
            </a:pPr>
            <a:r>
              <a:rPr lang="en-US" sz="2800" b="1" dirty="0">
                <a:solidFill>
                  <a:srgbClr val="00B050"/>
                </a:solidFill>
                <a:latin typeface="Arial" panose="020B0604020202020204" pitchFamily="34" charset="0"/>
                <a:ea typeface="Arial"/>
                <a:cs typeface="Arial" panose="020B0604020202020204" pitchFamily="34" charset="0"/>
                <a:sym typeface="Arial"/>
              </a:rPr>
              <a:t>Specific Objectives</a:t>
            </a:r>
          </a:p>
          <a:p>
            <a:pPr marL="858035" lvl="1" indent="-457200">
              <a:lnSpc>
                <a:spcPts val="4827"/>
              </a:lnSpc>
              <a:buFont typeface="Wingdings" panose="05000000000000000000" pitchFamily="2" charset="2"/>
              <a:buChar char="v"/>
            </a:pPr>
            <a:r>
              <a:rPr lang="en-US" sz="2800" dirty="0">
                <a:solidFill>
                  <a:srgbClr val="000000"/>
                </a:solidFill>
                <a:latin typeface="Arial" panose="020B0604020202020204" pitchFamily="34" charset="0"/>
                <a:ea typeface="Arial"/>
                <a:cs typeface="Arial" panose="020B0604020202020204" pitchFamily="34" charset="0"/>
                <a:sym typeface="Arial"/>
              </a:rPr>
              <a:t>Determine the prevalence of depression and substance use disorder among HCWs  in Kenya.</a:t>
            </a:r>
          </a:p>
          <a:p>
            <a:pPr marL="858035" lvl="1" indent="-457200">
              <a:lnSpc>
                <a:spcPts val="4827"/>
              </a:lnSpc>
              <a:buFont typeface="Wingdings" panose="05000000000000000000" pitchFamily="2" charset="2"/>
              <a:buChar char="v"/>
            </a:pPr>
            <a:r>
              <a:rPr lang="en-US" sz="2800" dirty="0">
                <a:solidFill>
                  <a:srgbClr val="000000"/>
                </a:solidFill>
                <a:latin typeface="Arial" panose="020B0604020202020204" pitchFamily="34" charset="0"/>
                <a:ea typeface="Arial"/>
                <a:cs typeface="Arial" panose="020B0604020202020204" pitchFamily="34" charset="0"/>
                <a:sym typeface="Arial"/>
              </a:rPr>
              <a:t>Identify factors associated with depression and substance use disorder among HCWs  in Kenya.</a:t>
            </a:r>
          </a:p>
          <a:p>
            <a:pPr marL="858035" lvl="1" indent="-457200" algn="l">
              <a:lnSpc>
                <a:spcPts val="4827"/>
              </a:lnSpc>
              <a:buFont typeface="Wingdings" panose="05000000000000000000" pitchFamily="2" charset="2"/>
              <a:buChar char="v"/>
            </a:pPr>
            <a:r>
              <a:rPr lang="en-US" sz="2800" dirty="0">
                <a:solidFill>
                  <a:srgbClr val="000000"/>
                </a:solidFill>
                <a:latin typeface="Arial" panose="020B0604020202020204" pitchFamily="34" charset="0"/>
                <a:ea typeface="Arial"/>
                <a:cs typeface="Arial" panose="020B0604020202020204" pitchFamily="34" charset="0"/>
                <a:sym typeface="Arial"/>
              </a:rPr>
              <a:t>Evaluate the level of implementation of Workplace Mental Health Guidelines (2023) in selected health facilities in Kenya.</a:t>
            </a:r>
          </a:p>
        </p:txBody>
      </p:sp>
      <p:grpSp>
        <p:nvGrpSpPr>
          <p:cNvPr id="58" name="Group 2">
            <a:extLst>
              <a:ext uri="{FF2B5EF4-FFF2-40B4-BE49-F238E27FC236}">
                <a16:creationId xmlns:a16="http://schemas.microsoft.com/office/drawing/2014/main" id="{5C24987F-AC7B-31FA-5922-3FEDA607B26C}"/>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26B48F50-3D4B-8C2E-9D30-BB5A1E93240E}"/>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8BD3B0A8-819C-983E-2B11-4D2A08CD4A3D}"/>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CC3E7F2C-B640-29CE-8F40-88DF4C41DD16}"/>
              </a:ext>
            </a:extLst>
          </p:cNvPr>
          <p:cNvSpPr txBox="1"/>
          <p:nvPr/>
        </p:nvSpPr>
        <p:spPr>
          <a:xfrm>
            <a:off x="788558" y="1284188"/>
            <a:ext cx="5548409" cy="811312"/>
          </a:xfrm>
          <a:prstGeom prst="rect">
            <a:avLst/>
          </a:prstGeom>
        </p:spPr>
        <p:txBody>
          <a:bodyPr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Objectives</a:t>
            </a:r>
            <a:endParaRPr lang="en-US" sz="5400" b="1" dirty="0">
              <a:solidFill>
                <a:schemeClr val="bg1"/>
              </a:solidFill>
              <a:latin typeface="Arial Bold"/>
              <a:ea typeface="Arial Bold"/>
              <a:cs typeface="Arial Bold"/>
              <a:sym typeface="Arial Bold"/>
            </a:endParaRPr>
          </a:p>
        </p:txBody>
      </p:sp>
    </p:spTree>
    <p:extLst>
      <p:ext uri="{BB962C8B-B14F-4D97-AF65-F5344CB8AC3E}">
        <p14:creationId xmlns:p14="http://schemas.microsoft.com/office/powerpoint/2010/main" val="26211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7A35B-3A08-07D7-639F-67A5D12AFC86}"/>
            </a:ext>
          </a:extLst>
        </p:cNvPr>
        <p:cNvGrpSpPr/>
        <p:nvPr/>
      </p:nvGrpSpPr>
      <p:grpSpPr>
        <a:xfrm>
          <a:off x="0" y="0"/>
          <a:ext cx="0" cy="0"/>
          <a:chOff x="0" y="0"/>
          <a:chExt cx="0" cy="0"/>
        </a:xfrm>
      </p:grpSpPr>
      <p:pic>
        <p:nvPicPr>
          <p:cNvPr id="64" name="Picture 63">
            <a:extLst>
              <a:ext uri="{FF2B5EF4-FFF2-40B4-BE49-F238E27FC236}">
                <a16:creationId xmlns:a16="http://schemas.microsoft.com/office/drawing/2014/main" id="{EF09531D-DB66-3CD6-C508-35EBE0A742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2692" y="1850683"/>
            <a:ext cx="11176231" cy="8005756"/>
          </a:xfrm>
          <a:prstGeom prst="rect">
            <a:avLst/>
          </a:prstGeom>
        </p:spPr>
      </p:pic>
      <p:sp>
        <p:nvSpPr>
          <p:cNvPr id="2" name="Freeform 2">
            <a:extLst>
              <a:ext uri="{FF2B5EF4-FFF2-40B4-BE49-F238E27FC236}">
                <a16:creationId xmlns:a16="http://schemas.microsoft.com/office/drawing/2014/main" id="{6BBEB992-E666-73CA-48C2-510C02F93D8B}"/>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3"/>
            <a:stretch>
              <a:fillRect t="-2570"/>
            </a:stretch>
          </a:blipFill>
        </p:spPr>
      </p:sp>
      <p:grpSp>
        <p:nvGrpSpPr>
          <p:cNvPr id="3" name="Group 3">
            <a:extLst>
              <a:ext uri="{FF2B5EF4-FFF2-40B4-BE49-F238E27FC236}">
                <a16:creationId xmlns:a16="http://schemas.microsoft.com/office/drawing/2014/main" id="{34529CC4-5082-5E71-17CC-9B7381443A0A}"/>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43CBE41E-1DB9-2C19-5E7D-D4697E09E506}"/>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a:extLst>
                <a:ext uri="{FF2B5EF4-FFF2-40B4-BE49-F238E27FC236}">
                  <a16:creationId xmlns:a16="http://schemas.microsoft.com/office/drawing/2014/main" id="{D973CC9E-D029-B0E3-CD1E-611F6F80B570}"/>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3F0A5C0C-3EB4-752A-F5F3-B4E7B30F3472}"/>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7" name="Group 7">
              <a:extLst>
                <a:ext uri="{FF2B5EF4-FFF2-40B4-BE49-F238E27FC236}">
                  <a16:creationId xmlns:a16="http://schemas.microsoft.com/office/drawing/2014/main" id="{B3432BCA-C155-A812-845F-1686C725A7C1}"/>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F793010F-1F5F-AE0B-B52B-3FEF651D04FB}"/>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9" name="Freeform 9">
                <a:extLst>
                  <a:ext uri="{FF2B5EF4-FFF2-40B4-BE49-F238E27FC236}">
                    <a16:creationId xmlns:a16="http://schemas.microsoft.com/office/drawing/2014/main" id="{B19E2286-04D9-4802-A88F-E5D6C9BACB4C}"/>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 name="Freeform 10">
                <a:extLst>
                  <a:ext uri="{FF2B5EF4-FFF2-40B4-BE49-F238E27FC236}">
                    <a16:creationId xmlns:a16="http://schemas.microsoft.com/office/drawing/2014/main" id="{1A3AB381-910C-B126-3F29-103402AA0152}"/>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1" name="Freeform 11">
                <a:extLst>
                  <a:ext uri="{FF2B5EF4-FFF2-40B4-BE49-F238E27FC236}">
                    <a16:creationId xmlns:a16="http://schemas.microsoft.com/office/drawing/2014/main" id="{114F7FDE-3A55-7E43-77B5-94A3A098A777}"/>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2" name="Group 12">
              <a:extLst>
                <a:ext uri="{FF2B5EF4-FFF2-40B4-BE49-F238E27FC236}">
                  <a16:creationId xmlns:a16="http://schemas.microsoft.com/office/drawing/2014/main" id="{B709713F-ABC7-700C-34AB-566AA52A96E2}"/>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8D7BC92E-494E-9200-7728-EE8D8A90AFAB}"/>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4" name="Freeform 14">
                <a:extLst>
                  <a:ext uri="{FF2B5EF4-FFF2-40B4-BE49-F238E27FC236}">
                    <a16:creationId xmlns:a16="http://schemas.microsoft.com/office/drawing/2014/main" id="{37298F35-67C6-4656-0E93-6C57565BC1E5}"/>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5" name="Freeform 15">
                <a:extLst>
                  <a:ext uri="{FF2B5EF4-FFF2-40B4-BE49-F238E27FC236}">
                    <a16:creationId xmlns:a16="http://schemas.microsoft.com/office/drawing/2014/main" id="{0F055523-32EA-5916-35CB-BC5D84FE208C}"/>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6" name="Freeform 16">
                <a:extLst>
                  <a:ext uri="{FF2B5EF4-FFF2-40B4-BE49-F238E27FC236}">
                    <a16:creationId xmlns:a16="http://schemas.microsoft.com/office/drawing/2014/main" id="{04BCD38B-1ECB-A312-0C64-CA2B9CE596F0}"/>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7" name="Freeform 17">
                <a:extLst>
                  <a:ext uri="{FF2B5EF4-FFF2-40B4-BE49-F238E27FC236}">
                    <a16:creationId xmlns:a16="http://schemas.microsoft.com/office/drawing/2014/main" id="{C16FB8D1-18B1-F2BD-C942-50981DF01CAB}"/>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8" name="Group 18">
              <a:extLst>
                <a:ext uri="{FF2B5EF4-FFF2-40B4-BE49-F238E27FC236}">
                  <a16:creationId xmlns:a16="http://schemas.microsoft.com/office/drawing/2014/main" id="{7F200673-6672-E76B-6CEE-C676F9212F8F}"/>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BCE8B276-0DE1-CE69-1658-1D8D9AA4976D}"/>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20" name="Freeform 20">
                <a:extLst>
                  <a:ext uri="{FF2B5EF4-FFF2-40B4-BE49-F238E27FC236}">
                    <a16:creationId xmlns:a16="http://schemas.microsoft.com/office/drawing/2014/main" id="{1B17D7FB-5B65-B029-C452-7256A66BA821}"/>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21" name="Freeform 21">
                <a:extLst>
                  <a:ext uri="{FF2B5EF4-FFF2-40B4-BE49-F238E27FC236}">
                    <a16:creationId xmlns:a16="http://schemas.microsoft.com/office/drawing/2014/main" id="{E706AF18-5A4A-0FCE-DE98-C5CBB956BAD4}"/>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22" name="Freeform 22">
                <a:extLst>
                  <a:ext uri="{FF2B5EF4-FFF2-40B4-BE49-F238E27FC236}">
                    <a16:creationId xmlns:a16="http://schemas.microsoft.com/office/drawing/2014/main" id="{2F802FCC-C372-B78A-9380-B8BAEB6DE710}"/>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23" name="Freeform 23">
                <a:extLst>
                  <a:ext uri="{FF2B5EF4-FFF2-40B4-BE49-F238E27FC236}">
                    <a16:creationId xmlns:a16="http://schemas.microsoft.com/office/drawing/2014/main" id="{BD6C707C-B32B-7654-4E8C-D05FCF4306C3}"/>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24" name="Group 24">
              <a:extLst>
                <a:ext uri="{FF2B5EF4-FFF2-40B4-BE49-F238E27FC236}">
                  <a16:creationId xmlns:a16="http://schemas.microsoft.com/office/drawing/2014/main" id="{46C70F75-D9FC-B8AC-44EF-4678CB6CE219}"/>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97B3D1AB-84E2-C88E-4624-06F36622AC0A}"/>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26" name="Freeform 26">
                <a:extLst>
                  <a:ext uri="{FF2B5EF4-FFF2-40B4-BE49-F238E27FC236}">
                    <a16:creationId xmlns:a16="http://schemas.microsoft.com/office/drawing/2014/main" id="{B23EEE07-1F65-5A43-2EA3-606A4E001BEC}"/>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27" name="Freeform 27">
                <a:extLst>
                  <a:ext uri="{FF2B5EF4-FFF2-40B4-BE49-F238E27FC236}">
                    <a16:creationId xmlns:a16="http://schemas.microsoft.com/office/drawing/2014/main" id="{C4D91FCD-BE3C-0B68-772F-51958CFA5160}"/>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28" name="Freeform 28">
                <a:extLst>
                  <a:ext uri="{FF2B5EF4-FFF2-40B4-BE49-F238E27FC236}">
                    <a16:creationId xmlns:a16="http://schemas.microsoft.com/office/drawing/2014/main" id="{E308E048-790C-0F9A-E720-5CBAF20F8FB2}"/>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29" name="Freeform 29">
                <a:extLst>
                  <a:ext uri="{FF2B5EF4-FFF2-40B4-BE49-F238E27FC236}">
                    <a16:creationId xmlns:a16="http://schemas.microsoft.com/office/drawing/2014/main" id="{58E2D23F-B2E6-9C3E-00C0-1E94DBA89255}"/>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30" name="Freeform 30">
                <a:extLst>
                  <a:ext uri="{FF2B5EF4-FFF2-40B4-BE49-F238E27FC236}">
                    <a16:creationId xmlns:a16="http://schemas.microsoft.com/office/drawing/2014/main" id="{79C0D16F-CA3C-7FBC-24F4-8F2BC121095C}"/>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31" name="Freeform 31">
                <a:extLst>
                  <a:ext uri="{FF2B5EF4-FFF2-40B4-BE49-F238E27FC236}">
                    <a16:creationId xmlns:a16="http://schemas.microsoft.com/office/drawing/2014/main" id="{B482273E-0689-1AB6-7CA6-4EC309BD99E5}"/>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32" name="Freeform 32">
                <a:extLst>
                  <a:ext uri="{FF2B5EF4-FFF2-40B4-BE49-F238E27FC236}">
                    <a16:creationId xmlns:a16="http://schemas.microsoft.com/office/drawing/2014/main" id="{60BBBB1B-078A-C587-09D4-A6BF60A75B4E}"/>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33" name="Freeform 33">
                <a:extLst>
                  <a:ext uri="{FF2B5EF4-FFF2-40B4-BE49-F238E27FC236}">
                    <a16:creationId xmlns:a16="http://schemas.microsoft.com/office/drawing/2014/main" id="{80869AEF-9BB6-33D7-71D9-9EF7BA6B5BDE}"/>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4" name="Freeform 34">
                <a:extLst>
                  <a:ext uri="{FF2B5EF4-FFF2-40B4-BE49-F238E27FC236}">
                    <a16:creationId xmlns:a16="http://schemas.microsoft.com/office/drawing/2014/main" id="{899868F2-C973-2114-A22D-EB89A2F68A20}"/>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5" name="Group 35">
              <a:extLst>
                <a:ext uri="{FF2B5EF4-FFF2-40B4-BE49-F238E27FC236}">
                  <a16:creationId xmlns:a16="http://schemas.microsoft.com/office/drawing/2014/main" id="{ED1F74C8-B300-2EEF-B786-6D3DF121C22D}"/>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0B51427D-3FCB-595B-BB48-2B39B8FE878F}"/>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7" name="Group 37">
              <a:extLst>
                <a:ext uri="{FF2B5EF4-FFF2-40B4-BE49-F238E27FC236}">
                  <a16:creationId xmlns:a16="http://schemas.microsoft.com/office/drawing/2014/main" id="{C0668A42-C6EB-5176-6800-6FA108DFB946}"/>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F050370F-AF61-873A-0777-CCD4C00B2E65}"/>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39" name="Freeform 39">
                <a:extLst>
                  <a:ext uri="{FF2B5EF4-FFF2-40B4-BE49-F238E27FC236}">
                    <a16:creationId xmlns:a16="http://schemas.microsoft.com/office/drawing/2014/main" id="{BFEEF153-0BCE-063D-622C-DED28525B4F1}"/>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40" name="Freeform 40">
                <a:extLst>
                  <a:ext uri="{FF2B5EF4-FFF2-40B4-BE49-F238E27FC236}">
                    <a16:creationId xmlns:a16="http://schemas.microsoft.com/office/drawing/2014/main" id="{39113B01-EBF5-E247-028B-21DFE300265C}"/>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41" name="Freeform 41">
                <a:extLst>
                  <a:ext uri="{FF2B5EF4-FFF2-40B4-BE49-F238E27FC236}">
                    <a16:creationId xmlns:a16="http://schemas.microsoft.com/office/drawing/2014/main" id="{15B6257C-5374-0E1F-F69A-14DEEF3952C7}"/>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42" name="Group 42">
              <a:extLst>
                <a:ext uri="{FF2B5EF4-FFF2-40B4-BE49-F238E27FC236}">
                  <a16:creationId xmlns:a16="http://schemas.microsoft.com/office/drawing/2014/main" id="{2B14C4DC-0704-4070-45A7-78E0069A143F}"/>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3726E108-D55E-9E1D-06CE-74D4EB100621}"/>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4" name="Freeform 44">
                <a:extLst>
                  <a:ext uri="{FF2B5EF4-FFF2-40B4-BE49-F238E27FC236}">
                    <a16:creationId xmlns:a16="http://schemas.microsoft.com/office/drawing/2014/main" id="{4828BB47-FEBB-3C46-0A91-71E3A38959CB}"/>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5" name="Freeform 45">
                <a:extLst>
                  <a:ext uri="{FF2B5EF4-FFF2-40B4-BE49-F238E27FC236}">
                    <a16:creationId xmlns:a16="http://schemas.microsoft.com/office/drawing/2014/main" id="{3E0BD5C0-9A44-FC5D-B16A-AF1A637A22EB}"/>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6" name="Freeform 46">
                <a:extLst>
                  <a:ext uri="{FF2B5EF4-FFF2-40B4-BE49-F238E27FC236}">
                    <a16:creationId xmlns:a16="http://schemas.microsoft.com/office/drawing/2014/main" id="{33545066-EBE4-0E03-A33C-1D20DD838D07}"/>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47" name="Group 47">
            <a:extLst>
              <a:ext uri="{FF2B5EF4-FFF2-40B4-BE49-F238E27FC236}">
                <a16:creationId xmlns:a16="http://schemas.microsoft.com/office/drawing/2014/main" id="{580619C2-E820-9DE8-0DF9-79BE43BBFC85}"/>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BA68EDE7-7455-57C7-D184-F10EF17EF199}"/>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sp>
        <p:sp>
          <p:nvSpPr>
            <p:cNvPr id="49" name="TextBox 49">
              <a:extLst>
                <a:ext uri="{FF2B5EF4-FFF2-40B4-BE49-F238E27FC236}">
                  <a16:creationId xmlns:a16="http://schemas.microsoft.com/office/drawing/2014/main" id="{8917CA9D-F09C-C483-FDDE-4DA81C76D094}"/>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D7BEE483-809D-55E9-B6EB-AB8783D04F24}"/>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C396A985-EEFA-209F-4831-B0A1B2F7E682}"/>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sp>
        <p:sp>
          <p:nvSpPr>
            <p:cNvPr id="52" name="TextBox 52">
              <a:extLst>
                <a:ext uri="{FF2B5EF4-FFF2-40B4-BE49-F238E27FC236}">
                  <a16:creationId xmlns:a16="http://schemas.microsoft.com/office/drawing/2014/main" id="{C14807C4-AFFA-6336-38DF-258D1911E499}"/>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B53EF55C-B9A8-D704-DFE8-608689C5040F}"/>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4304DDEE-4074-F2F1-0E74-282F7DDAD1B3}"/>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sp>
        <p:sp>
          <p:nvSpPr>
            <p:cNvPr id="55" name="TextBox 55">
              <a:extLst>
                <a:ext uri="{FF2B5EF4-FFF2-40B4-BE49-F238E27FC236}">
                  <a16:creationId xmlns:a16="http://schemas.microsoft.com/office/drawing/2014/main" id="{C6D94654-4F4C-07F8-FF45-82756C8957BC}"/>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sp>
        <p:nvSpPr>
          <p:cNvPr id="57" name="TextBox 57">
            <a:extLst>
              <a:ext uri="{FF2B5EF4-FFF2-40B4-BE49-F238E27FC236}">
                <a16:creationId xmlns:a16="http://schemas.microsoft.com/office/drawing/2014/main" id="{E48546AD-93B0-2BD7-A151-87F15151274E}"/>
              </a:ext>
            </a:extLst>
          </p:cNvPr>
          <p:cNvSpPr txBox="1"/>
          <p:nvPr/>
        </p:nvSpPr>
        <p:spPr>
          <a:xfrm>
            <a:off x="397654" y="2529621"/>
            <a:ext cx="16468725" cy="6894195"/>
          </a:xfrm>
          <a:prstGeom prst="rect">
            <a:avLst/>
          </a:prstGeom>
        </p:spPr>
        <p:txBody>
          <a:bodyPr lIns="0" tIns="0" rIns="0" bIns="0" rtlCol="0" anchor="t">
            <a:spAutoFit/>
          </a:bodyPr>
          <a:lstStyle/>
          <a:p>
            <a:pPr marL="0" marR="0" lvl="0" indent="0" algn="l" defTabSz="914400" rtl="0" eaLnBrk="0" fontAlgn="base" latinLnBrk="0" hangingPunct="0">
              <a:lnSpc>
                <a:spcPct val="100000"/>
              </a:lnSpc>
              <a:spcBef>
                <a:spcPct val="0"/>
              </a:spcBef>
              <a:spcAft>
                <a:spcPct val="0"/>
              </a:spcAft>
              <a:buClrTx/>
              <a:buSzTx/>
              <a:tabLst/>
              <a:defRPr/>
            </a:pPr>
            <a:r>
              <a:rPr kumimoji="0" lang="en-US" altLang="en-US" sz="2800" b="1" i="0" u="none" strike="noStrike" kern="1200" cap="none" spc="0" normalizeH="0" baseline="0" noProof="0" dirty="0">
                <a:ln>
                  <a:noFill/>
                </a:ln>
                <a:solidFill>
                  <a:srgbClr val="00B050"/>
                </a:solidFill>
                <a:effectLst/>
                <a:uLnTx/>
                <a:uFillTx/>
                <a:latin typeface="Arial" panose="020B0604020202020204" pitchFamily="34" charset="0"/>
                <a:cs typeface="Arial" panose="020B0604020202020204" pitchFamily="34" charset="0"/>
              </a:rPr>
              <a:t>Study design:</a:t>
            </a:r>
          </a:p>
          <a:p>
            <a:pPr marL="914400" marR="0" lvl="1"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Cross-sectional study</a:t>
            </a:r>
          </a:p>
          <a:p>
            <a:pPr marL="0" marR="0" lvl="0" indent="0" algn="l" defTabSz="914400" rtl="0" eaLnBrk="0" fontAlgn="base" latinLnBrk="0" hangingPunct="0">
              <a:lnSpc>
                <a:spcPct val="100000"/>
              </a:lnSpc>
              <a:spcBef>
                <a:spcPct val="0"/>
              </a:spcBef>
              <a:spcAft>
                <a:spcPct val="0"/>
              </a:spcAft>
              <a:buClrTx/>
              <a:buSzTx/>
              <a:tabLst/>
              <a:defRPr/>
            </a:pPr>
            <a:r>
              <a:rPr kumimoji="0" lang="en-US" altLang="en-US" sz="2800" b="1" i="0" u="none" strike="noStrike" kern="1200" cap="none" spc="0" normalizeH="0" baseline="0" noProof="0" dirty="0">
                <a:ln>
                  <a:noFill/>
                </a:ln>
                <a:solidFill>
                  <a:srgbClr val="00B050"/>
                </a:solidFill>
                <a:effectLst/>
                <a:uLnTx/>
                <a:uFillTx/>
                <a:latin typeface="Arial" panose="020B0604020202020204" pitchFamily="34" charset="0"/>
                <a:cs typeface="Arial" panose="020B0604020202020204" pitchFamily="34" charset="0"/>
              </a:rPr>
              <a:t>Study setting:</a:t>
            </a:r>
          </a:p>
          <a:p>
            <a:pPr marL="1371600" marR="0" lvl="2"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Government health facilities in 10 counties</a:t>
            </a:r>
          </a:p>
          <a:p>
            <a:pPr marL="0" marR="0" lvl="0" indent="0" algn="l" defTabSz="914400" rtl="0" eaLnBrk="0" fontAlgn="base" latinLnBrk="0" hangingPunct="0">
              <a:lnSpc>
                <a:spcPct val="100000"/>
              </a:lnSpc>
              <a:spcBef>
                <a:spcPct val="0"/>
              </a:spcBef>
              <a:spcAft>
                <a:spcPct val="0"/>
              </a:spcAft>
              <a:buClrTx/>
              <a:buSzTx/>
              <a:tabLst/>
              <a:defRPr/>
            </a:pPr>
            <a:r>
              <a:rPr kumimoji="0" lang="en-US" altLang="en-US" sz="2800" b="1" i="0" u="none" strike="noStrike" kern="1200" cap="none" spc="0" normalizeH="0" baseline="0" noProof="0" dirty="0">
                <a:ln>
                  <a:noFill/>
                </a:ln>
                <a:solidFill>
                  <a:srgbClr val="00B050"/>
                </a:solidFill>
                <a:effectLst/>
                <a:uLnTx/>
                <a:uFillTx/>
                <a:latin typeface="Arial" panose="020B0604020202020204" pitchFamily="34" charset="0"/>
                <a:cs typeface="Arial" panose="020B0604020202020204" pitchFamily="34" charset="0"/>
              </a:rPr>
              <a:t>Study population:</a:t>
            </a:r>
          </a:p>
          <a:p>
            <a:pPr marL="914400" marR="0" lvl="1"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Healthcare workers-</a:t>
            </a:r>
          </a:p>
          <a:p>
            <a:pPr marL="1371600" marR="0" lvl="2"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Doctors</a:t>
            </a:r>
          </a:p>
          <a:p>
            <a:pPr marL="1371600" marR="0" lvl="2"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Pharmacists</a:t>
            </a:r>
          </a:p>
          <a:p>
            <a:pPr marL="1371600" marR="0" lvl="2"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Nurses</a:t>
            </a:r>
          </a:p>
          <a:p>
            <a:pPr marL="1371600" marR="0" lvl="2"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Clinical officers</a:t>
            </a:r>
          </a:p>
          <a:p>
            <a:pPr marL="1371600" marR="0" lvl="2"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Pharmaceutical technologists</a:t>
            </a:r>
          </a:p>
          <a:p>
            <a:pPr marL="1371600" marR="0" lvl="2"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Laboratory personnel.</a:t>
            </a:r>
          </a:p>
          <a:p>
            <a:pPr marL="0" marR="0" lvl="0" indent="0" algn="l" defTabSz="914400" rtl="0" eaLnBrk="0" fontAlgn="base" latinLnBrk="0" hangingPunct="0">
              <a:lnSpc>
                <a:spcPct val="100000"/>
              </a:lnSpc>
              <a:spcBef>
                <a:spcPct val="0"/>
              </a:spcBef>
              <a:spcAft>
                <a:spcPct val="0"/>
              </a:spcAft>
              <a:buClrTx/>
              <a:buSzTx/>
              <a:tabLst/>
              <a:defRPr/>
            </a:pPr>
            <a:r>
              <a:rPr kumimoji="0" lang="en-US" altLang="en-US" sz="2800" b="1" i="0" u="none" strike="noStrike" kern="1200" cap="none" spc="0" normalizeH="0" baseline="0" noProof="0" dirty="0">
                <a:ln>
                  <a:noFill/>
                </a:ln>
                <a:solidFill>
                  <a:srgbClr val="00B050"/>
                </a:solidFill>
                <a:effectLst/>
                <a:uLnTx/>
                <a:uFillTx/>
                <a:latin typeface="Arial" panose="020B0604020202020204" pitchFamily="34" charset="0"/>
                <a:cs typeface="Arial" panose="020B0604020202020204" pitchFamily="34" charset="0"/>
              </a:rPr>
              <a:t>Inclusion criteria:</a:t>
            </a:r>
          </a:p>
          <a:p>
            <a:pPr marL="1371600" marR="0" lvl="2"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In service ≥ 6 months</a:t>
            </a:r>
          </a:p>
          <a:p>
            <a:pPr marL="1371600" marR="0" lvl="2"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Direct patient care</a:t>
            </a:r>
          </a:p>
          <a:p>
            <a:pPr marL="1371600" marR="0" lvl="2"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lang="en-US" altLang="en-US" sz="2800" dirty="0">
                <a:solidFill>
                  <a:prstClr val="black"/>
                </a:solidFill>
                <a:latin typeface="Arial" panose="020B0604020202020204" pitchFamily="34" charset="0"/>
                <a:cs typeface="Arial" panose="020B0604020202020204" pitchFamily="34" charset="0"/>
              </a:rPr>
              <a:t>Facility managers ( Guidelines on workplace mental wellness)</a:t>
            </a:r>
            <a:endPar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grpSp>
        <p:nvGrpSpPr>
          <p:cNvPr id="58" name="Group 2">
            <a:extLst>
              <a:ext uri="{FF2B5EF4-FFF2-40B4-BE49-F238E27FC236}">
                <a16:creationId xmlns:a16="http://schemas.microsoft.com/office/drawing/2014/main" id="{69A4B418-7714-38DE-D993-0CF77FBB50EF}"/>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08326A8B-EFC7-7C3F-7D47-BFC62125C0CD}"/>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73D340CE-46D9-BC52-D643-9BFEFB7C8AF0}"/>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DCC22DEB-A3D5-EBA8-6D49-7561DD5BD0FB}"/>
              </a:ext>
            </a:extLst>
          </p:cNvPr>
          <p:cNvSpPr txBox="1"/>
          <p:nvPr/>
        </p:nvSpPr>
        <p:spPr>
          <a:xfrm>
            <a:off x="788558" y="1284188"/>
            <a:ext cx="5548409" cy="811312"/>
          </a:xfrm>
          <a:prstGeom prst="rect">
            <a:avLst/>
          </a:prstGeom>
        </p:spPr>
        <p:txBody>
          <a:bodyPr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Methodology</a:t>
            </a:r>
            <a:endParaRPr lang="en-US" sz="5400" b="1" dirty="0">
              <a:solidFill>
                <a:schemeClr val="bg1"/>
              </a:solidFill>
              <a:latin typeface="Arial Bold"/>
              <a:ea typeface="Arial Bold"/>
              <a:cs typeface="Arial Bold"/>
              <a:sym typeface="Arial Bold"/>
            </a:endParaRPr>
          </a:p>
        </p:txBody>
      </p:sp>
    </p:spTree>
    <p:extLst>
      <p:ext uri="{BB962C8B-B14F-4D97-AF65-F5344CB8AC3E}">
        <p14:creationId xmlns:p14="http://schemas.microsoft.com/office/powerpoint/2010/main" val="2680429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2758A-C824-CD72-D918-09BFF2EAD86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201276E-9382-CDEE-196D-02155474DE9B}"/>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sp>
      <p:grpSp>
        <p:nvGrpSpPr>
          <p:cNvPr id="3" name="Group 3">
            <a:extLst>
              <a:ext uri="{FF2B5EF4-FFF2-40B4-BE49-F238E27FC236}">
                <a16:creationId xmlns:a16="http://schemas.microsoft.com/office/drawing/2014/main" id="{15D3BA12-6B88-237C-1CD9-DD876BE84E9E}"/>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CBB06A79-F1AD-D74A-C303-AF2B97F9E558}"/>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a:extLst>
                <a:ext uri="{FF2B5EF4-FFF2-40B4-BE49-F238E27FC236}">
                  <a16:creationId xmlns:a16="http://schemas.microsoft.com/office/drawing/2014/main" id="{C44B3EAF-2F71-885C-9E8C-524AB06E94C3}"/>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6340FEB4-4417-0B60-3E14-02FD86EAECA7}"/>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7" name="Group 7">
              <a:extLst>
                <a:ext uri="{FF2B5EF4-FFF2-40B4-BE49-F238E27FC236}">
                  <a16:creationId xmlns:a16="http://schemas.microsoft.com/office/drawing/2014/main" id="{22DFA662-03EA-665D-C360-266E234F360D}"/>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BFACE1E9-5A66-5C02-34F8-6E3B4D9D096D}"/>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9" name="Freeform 9">
                <a:extLst>
                  <a:ext uri="{FF2B5EF4-FFF2-40B4-BE49-F238E27FC236}">
                    <a16:creationId xmlns:a16="http://schemas.microsoft.com/office/drawing/2014/main" id="{A822F086-0961-B055-1C51-280C95D613F1}"/>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 name="Freeform 10">
                <a:extLst>
                  <a:ext uri="{FF2B5EF4-FFF2-40B4-BE49-F238E27FC236}">
                    <a16:creationId xmlns:a16="http://schemas.microsoft.com/office/drawing/2014/main" id="{F8A387A7-CE26-DA05-7C9E-01A2CB505E94}"/>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1" name="Freeform 11">
                <a:extLst>
                  <a:ext uri="{FF2B5EF4-FFF2-40B4-BE49-F238E27FC236}">
                    <a16:creationId xmlns:a16="http://schemas.microsoft.com/office/drawing/2014/main" id="{A20E39C8-406A-B2D8-489D-AC323ED2A9A1}"/>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2" name="Group 12">
              <a:extLst>
                <a:ext uri="{FF2B5EF4-FFF2-40B4-BE49-F238E27FC236}">
                  <a16:creationId xmlns:a16="http://schemas.microsoft.com/office/drawing/2014/main" id="{FAB8A396-B907-6ACD-B22D-FAA9B8761EE6}"/>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FBC380AF-48C9-91AB-DC22-15542FDD7AD4}"/>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4" name="Freeform 14">
                <a:extLst>
                  <a:ext uri="{FF2B5EF4-FFF2-40B4-BE49-F238E27FC236}">
                    <a16:creationId xmlns:a16="http://schemas.microsoft.com/office/drawing/2014/main" id="{B292F656-1A2B-04AA-6886-ED2127B001FE}"/>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5" name="Freeform 15">
                <a:extLst>
                  <a:ext uri="{FF2B5EF4-FFF2-40B4-BE49-F238E27FC236}">
                    <a16:creationId xmlns:a16="http://schemas.microsoft.com/office/drawing/2014/main" id="{522498BB-9AF9-D93A-26E1-8F95B013669B}"/>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6" name="Freeform 16">
                <a:extLst>
                  <a:ext uri="{FF2B5EF4-FFF2-40B4-BE49-F238E27FC236}">
                    <a16:creationId xmlns:a16="http://schemas.microsoft.com/office/drawing/2014/main" id="{B8BB2772-5364-259E-49EB-99E733D9E0FD}"/>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7" name="Freeform 17">
                <a:extLst>
                  <a:ext uri="{FF2B5EF4-FFF2-40B4-BE49-F238E27FC236}">
                    <a16:creationId xmlns:a16="http://schemas.microsoft.com/office/drawing/2014/main" id="{3A646C57-5F82-D3A9-6D6A-18E7FDF0B3D3}"/>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8" name="Group 18">
              <a:extLst>
                <a:ext uri="{FF2B5EF4-FFF2-40B4-BE49-F238E27FC236}">
                  <a16:creationId xmlns:a16="http://schemas.microsoft.com/office/drawing/2014/main" id="{E7C7BA56-4B4C-81AE-76AD-E400C6ADAA3C}"/>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67EE376A-1E89-E184-434D-C2E634342A68}"/>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20" name="Freeform 20">
                <a:extLst>
                  <a:ext uri="{FF2B5EF4-FFF2-40B4-BE49-F238E27FC236}">
                    <a16:creationId xmlns:a16="http://schemas.microsoft.com/office/drawing/2014/main" id="{C157EEDE-07DE-D864-67F1-CD1A67D9BA19}"/>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21" name="Freeform 21">
                <a:extLst>
                  <a:ext uri="{FF2B5EF4-FFF2-40B4-BE49-F238E27FC236}">
                    <a16:creationId xmlns:a16="http://schemas.microsoft.com/office/drawing/2014/main" id="{9C96F81C-99C7-6730-B789-43207FA794B4}"/>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22" name="Freeform 22">
                <a:extLst>
                  <a:ext uri="{FF2B5EF4-FFF2-40B4-BE49-F238E27FC236}">
                    <a16:creationId xmlns:a16="http://schemas.microsoft.com/office/drawing/2014/main" id="{23F3ABD6-5C23-8E1B-EB63-29A3387DC221}"/>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23" name="Freeform 23">
                <a:extLst>
                  <a:ext uri="{FF2B5EF4-FFF2-40B4-BE49-F238E27FC236}">
                    <a16:creationId xmlns:a16="http://schemas.microsoft.com/office/drawing/2014/main" id="{94E72E66-D339-597C-9E3D-A2FB2DA96379}"/>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24" name="Group 24">
              <a:extLst>
                <a:ext uri="{FF2B5EF4-FFF2-40B4-BE49-F238E27FC236}">
                  <a16:creationId xmlns:a16="http://schemas.microsoft.com/office/drawing/2014/main" id="{044ECECD-EFF4-72EF-8D8E-4936274CE0BF}"/>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4FA8FA02-B08B-7752-0907-550C46FFA5C1}"/>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26" name="Freeform 26">
                <a:extLst>
                  <a:ext uri="{FF2B5EF4-FFF2-40B4-BE49-F238E27FC236}">
                    <a16:creationId xmlns:a16="http://schemas.microsoft.com/office/drawing/2014/main" id="{29596535-696B-CBDE-549A-79ED4267384D}"/>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27" name="Freeform 27">
                <a:extLst>
                  <a:ext uri="{FF2B5EF4-FFF2-40B4-BE49-F238E27FC236}">
                    <a16:creationId xmlns:a16="http://schemas.microsoft.com/office/drawing/2014/main" id="{1D3C3C5E-07E9-D03E-FEA3-B9919FA6C518}"/>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28" name="Freeform 28">
                <a:extLst>
                  <a:ext uri="{FF2B5EF4-FFF2-40B4-BE49-F238E27FC236}">
                    <a16:creationId xmlns:a16="http://schemas.microsoft.com/office/drawing/2014/main" id="{86AF3AD3-F65F-7D1F-999C-D64A585F315A}"/>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29" name="Freeform 29">
                <a:extLst>
                  <a:ext uri="{FF2B5EF4-FFF2-40B4-BE49-F238E27FC236}">
                    <a16:creationId xmlns:a16="http://schemas.microsoft.com/office/drawing/2014/main" id="{6A8DFD0A-F4FD-E9CF-72AB-D45A7303240D}"/>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30" name="Freeform 30">
                <a:extLst>
                  <a:ext uri="{FF2B5EF4-FFF2-40B4-BE49-F238E27FC236}">
                    <a16:creationId xmlns:a16="http://schemas.microsoft.com/office/drawing/2014/main" id="{9457FCF0-37A8-2461-3BC0-095665F0A720}"/>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31" name="Freeform 31">
                <a:extLst>
                  <a:ext uri="{FF2B5EF4-FFF2-40B4-BE49-F238E27FC236}">
                    <a16:creationId xmlns:a16="http://schemas.microsoft.com/office/drawing/2014/main" id="{56888030-4CED-0237-1A69-47A2B3B3054D}"/>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32" name="Freeform 32">
                <a:extLst>
                  <a:ext uri="{FF2B5EF4-FFF2-40B4-BE49-F238E27FC236}">
                    <a16:creationId xmlns:a16="http://schemas.microsoft.com/office/drawing/2014/main" id="{5875294F-B03E-DA03-2F10-1DBEFE5005E4}"/>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33" name="Freeform 33">
                <a:extLst>
                  <a:ext uri="{FF2B5EF4-FFF2-40B4-BE49-F238E27FC236}">
                    <a16:creationId xmlns:a16="http://schemas.microsoft.com/office/drawing/2014/main" id="{762B33C9-3361-8A0B-7F15-B9F9A856722E}"/>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4" name="Freeform 34">
                <a:extLst>
                  <a:ext uri="{FF2B5EF4-FFF2-40B4-BE49-F238E27FC236}">
                    <a16:creationId xmlns:a16="http://schemas.microsoft.com/office/drawing/2014/main" id="{7DCBA724-8770-BED2-FF47-6F0355089EB2}"/>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5" name="Group 35">
              <a:extLst>
                <a:ext uri="{FF2B5EF4-FFF2-40B4-BE49-F238E27FC236}">
                  <a16:creationId xmlns:a16="http://schemas.microsoft.com/office/drawing/2014/main" id="{6AEF7067-2566-78AB-6F20-913D3ED7684D}"/>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BF41B3B1-5DA3-F19B-53E1-5897EF158844}"/>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7" name="Group 37">
              <a:extLst>
                <a:ext uri="{FF2B5EF4-FFF2-40B4-BE49-F238E27FC236}">
                  <a16:creationId xmlns:a16="http://schemas.microsoft.com/office/drawing/2014/main" id="{302AB949-910A-DDEA-2DCF-BA6C83A73F28}"/>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A1A09D4B-BEAB-BA0C-ED22-FF520AF6D2D5}"/>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39" name="Freeform 39">
                <a:extLst>
                  <a:ext uri="{FF2B5EF4-FFF2-40B4-BE49-F238E27FC236}">
                    <a16:creationId xmlns:a16="http://schemas.microsoft.com/office/drawing/2014/main" id="{0B63E53C-0257-F050-7A35-1E1C64D8A62D}"/>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40" name="Freeform 40">
                <a:extLst>
                  <a:ext uri="{FF2B5EF4-FFF2-40B4-BE49-F238E27FC236}">
                    <a16:creationId xmlns:a16="http://schemas.microsoft.com/office/drawing/2014/main" id="{6154F02C-BA8D-1E9D-E7B1-2897034C37B8}"/>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41" name="Freeform 41">
                <a:extLst>
                  <a:ext uri="{FF2B5EF4-FFF2-40B4-BE49-F238E27FC236}">
                    <a16:creationId xmlns:a16="http://schemas.microsoft.com/office/drawing/2014/main" id="{3411F3DB-221C-81F8-B789-072E5B605841}"/>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42" name="Group 42">
              <a:extLst>
                <a:ext uri="{FF2B5EF4-FFF2-40B4-BE49-F238E27FC236}">
                  <a16:creationId xmlns:a16="http://schemas.microsoft.com/office/drawing/2014/main" id="{97EDCEE7-CBA0-7EC9-A1AA-9936BA8A358A}"/>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80AA7964-CF94-95B8-F1F5-CE7EAE391A8C}"/>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4" name="Freeform 44">
                <a:extLst>
                  <a:ext uri="{FF2B5EF4-FFF2-40B4-BE49-F238E27FC236}">
                    <a16:creationId xmlns:a16="http://schemas.microsoft.com/office/drawing/2014/main" id="{3207D88C-BD05-6853-A895-0B4EA7A12553}"/>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5" name="Freeform 45">
                <a:extLst>
                  <a:ext uri="{FF2B5EF4-FFF2-40B4-BE49-F238E27FC236}">
                    <a16:creationId xmlns:a16="http://schemas.microsoft.com/office/drawing/2014/main" id="{E14A0EEE-DE2F-5821-FD19-C095BBE766ED}"/>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6" name="Freeform 46">
                <a:extLst>
                  <a:ext uri="{FF2B5EF4-FFF2-40B4-BE49-F238E27FC236}">
                    <a16:creationId xmlns:a16="http://schemas.microsoft.com/office/drawing/2014/main" id="{AB86EE0D-0B1E-B815-DF7E-F558493FC499}"/>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47" name="Group 47">
            <a:extLst>
              <a:ext uri="{FF2B5EF4-FFF2-40B4-BE49-F238E27FC236}">
                <a16:creationId xmlns:a16="http://schemas.microsoft.com/office/drawing/2014/main" id="{A6DD6937-C916-95F9-8BC9-5F2B965AA6B0}"/>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912A7282-E4DA-494A-B893-A09B16E91913}"/>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sp>
        <p:sp>
          <p:nvSpPr>
            <p:cNvPr id="49" name="TextBox 49">
              <a:extLst>
                <a:ext uri="{FF2B5EF4-FFF2-40B4-BE49-F238E27FC236}">
                  <a16:creationId xmlns:a16="http://schemas.microsoft.com/office/drawing/2014/main" id="{B241AC4F-5771-80E8-7B31-A3410303963B}"/>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8F2F9301-5FA2-7367-BFB6-F0E64B2FF3DE}"/>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9DECA4BF-B557-5907-E269-252FC1622C3B}"/>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sp>
        <p:sp>
          <p:nvSpPr>
            <p:cNvPr id="52" name="TextBox 52">
              <a:extLst>
                <a:ext uri="{FF2B5EF4-FFF2-40B4-BE49-F238E27FC236}">
                  <a16:creationId xmlns:a16="http://schemas.microsoft.com/office/drawing/2014/main" id="{22365F1C-BCB9-789D-DE42-EA0CED21A8F5}"/>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97AA0105-EE13-80CA-5C45-DE893508D7EB}"/>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5C53EDF0-3AA3-89F2-822E-60AE37A67060}"/>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sp>
        <p:sp>
          <p:nvSpPr>
            <p:cNvPr id="55" name="TextBox 55">
              <a:extLst>
                <a:ext uri="{FF2B5EF4-FFF2-40B4-BE49-F238E27FC236}">
                  <a16:creationId xmlns:a16="http://schemas.microsoft.com/office/drawing/2014/main" id="{67890522-1F16-7D47-EF72-A8F67014E9E7}"/>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8" name="Group 2">
            <a:extLst>
              <a:ext uri="{FF2B5EF4-FFF2-40B4-BE49-F238E27FC236}">
                <a16:creationId xmlns:a16="http://schemas.microsoft.com/office/drawing/2014/main" id="{F0495A15-C717-C7DE-4CBF-6BCDD2C97D40}"/>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D32FD20A-7943-4069-221B-C7C906CDCBDF}"/>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554B4D56-D1D7-2EA3-E121-F0728389B06F}"/>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3A079C55-187A-2539-7B20-CB47EECA00B6}"/>
              </a:ext>
            </a:extLst>
          </p:cNvPr>
          <p:cNvSpPr txBox="1"/>
          <p:nvPr/>
        </p:nvSpPr>
        <p:spPr>
          <a:xfrm>
            <a:off x="788558" y="1284188"/>
            <a:ext cx="5548409" cy="811312"/>
          </a:xfrm>
          <a:prstGeom prst="rect">
            <a:avLst/>
          </a:prstGeom>
        </p:spPr>
        <p:txBody>
          <a:bodyPr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Methodology</a:t>
            </a:r>
            <a:endParaRPr lang="en-US" sz="5400" b="1" dirty="0">
              <a:solidFill>
                <a:schemeClr val="bg1"/>
              </a:solidFill>
              <a:latin typeface="Arial Bold"/>
              <a:ea typeface="Arial Bold"/>
              <a:cs typeface="Arial Bold"/>
              <a:sym typeface="Arial Bold"/>
            </a:endParaRPr>
          </a:p>
        </p:txBody>
      </p:sp>
      <p:graphicFrame>
        <p:nvGraphicFramePr>
          <p:cNvPr id="61" name="Diagram 60">
            <a:extLst>
              <a:ext uri="{FF2B5EF4-FFF2-40B4-BE49-F238E27FC236}">
                <a16:creationId xmlns:a16="http://schemas.microsoft.com/office/drawing/2014/main" id="{A1D45A50-C6ED-32D6-28FA-917D376DA0B5}"/>
              </a:ext>
            </a:extLst>
          </p:cNvPr>
          <p:cNvGraphicFramePr/>
          <p:nvPr>
            <p:extLst>
              <p:ext uri="{D42A27DB-BD31-4B8C-83A1-F6EECF244321}">
                <p14:modId xmlns:p14="http://schemas.microsoft.com/office/powerpoint/2010/main" val="3371176850"/>
              </p:ext>
            </p:extLst>
          </p:nvPr>
        </p:nvGraphicFramePr>
        <p:xfrm>
          <a:off x="166180" y="2198588"/>
          <a:ext cx="17085225" cy="795928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289160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9B0AB-3DEA-2E4E-7F9C-15471518EF7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7D04A1A-CE30-490D-2FB4-C23F50455DCF}"/>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sp>
      <p:grpSp>
        <p:nvGrpSpPr>
          <p:cNvPr id="3" name="Group 3">
            <a:extLst>
              <a:ext uri="{FF2B5EF4-FFF2-40B4-BE49-F238E27FC236}">
                <a16:creationId xmlns:a16="http://schemas.microsoft.com/office/drawing/2014/main" id="{A09246E6-4324-7C64-E78D-242555612ABD}"/>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FEF14BE7-8A68-5FEF-7245-D661E141BB59}"/>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a:extLst>
                <a:ext uri="{FF2B5EF4-FFF2-40B4-BE49-F238E27FC236}">
                  <a16:creationId xmlns:a16="http://schemas.microsoft.com/office/drawing/2014/main" id="{B00C8E78-A955-B0C5-6E53-008C6BD7E37B}"/>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FDE3FC7E-2401-3195-E4FD-0DF9A0709221}"/>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7" name="Group 7">
              <a:extLst>
                <a:ext uri="{FF2B5EF4-FFF2-40B4-BE49-F238E27FC236}">
                  <a16:creationId xmlns:a16="http://schemas.microsoft.com/office/drawing/2014/main" id="{88FC48FE-5321-D64F-95C8-516825173B1B}"/>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16614036-DCA9-614B-DDDE-6B1A71A14F61}"/>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9" name="Freeform 9">
                <a:extLst>
                  <a:ext uri="{FF2B5EF4-FFF2-40B4-BE49-F238E27FC236}">
                    <a16:creationId xmlns:a16="http://schemas.microsoft.com/office/drawing/2014/main" id="{CF48A332-7294-7C03-BE33-84AF2B7B7561}"/>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 name="Freeform 10">
                <a:extLst>
                  <a:ext uri="{FF2B5EF4-FFF2-40B4-BE49-F238E27FC236}">
                    <a16:creationId xmlns:a16="http://schemas.microsoft.com/office/drawing/2014/main" id="{CD7BE37A-C71D-0362-FC31-417F2C129098}"/>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1" name="Freeform 11">
                <a:extLst>
                  <a:ext uri="{FF2B5EF4-FFF2-40B4-BE49-F238E27FC236}">
                    <a16:creationId xmlns:a16="http://schemas.microsoft.com/office/drawing/2014/main" id="{C8766706-29E1-F6C1-E9A1-13B31510AF83}"/>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2" name="Group 12">
              <a:extLst>
                <a:ext uri="{FF2B5EF4-FFF2-40B4-BE49-F238E27FC236}">
                  <a16:creationId xmlns:a16="http://schemas.microsoft.com/office/drawing/2014/main" id="{858227C7-96DF-7CDB-5D3C-F9140BF13C15}"/>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9FCAB1B6-C4C0-C859-8378-3EEBE1A4ADAF}"/>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4" name="Freeform 14">
                <a:extLst>
                  <a:ext uri="{FF2B5EF4-FFF2-40B4-BE49-F238E27FC236}">
                    <a16:creationId xmlns:a16="http://schemas.microsoft.com/office/drawing/2014/main" id="{121AE3E4-0CF9-D235-2B7D-5CACD52A97CD}"/>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5" name="Freeform 15">
                <a:extLst>
                  <a:ext uri="{FF2B5EF4-FFF2-40B4-BE49-F238E27FC236}">
                    <a16:creationId xmlns:a16="http://schemas.microsoft.com/office/drawing/2014/main" id="{69663654-7BF9-06B2-CD87-2FFA06A3B857}"/>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6" name="Freeform 16">
                <a:extLst>
                  <a:ext uri="{FF2B5EF4-FFF2-40B4-BE49-F238E27FC236}">
                    <a16:creationId xmlns:a16="http://schemas.microsoft.com/office/drawing/2014/main" id="{F1BEADA5-2B02-0402-A7A7-3E93A6665FCA}"/>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7" name="Freeform 17">
                <a:extLst>
                  <a:ext uri="{FF2B5EF4-FFF2-40B4-BE49-F238E27FC236}">
                    <a16:creationId xmlns:a16="http://schemas.microsoft.com/office/drawing/2014/main" id="{1BEF193A-C178-18FB-D57A-2E9C17E99270}"/>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8" name="Group 18">
              <a:extLst>
                <a:ext uri="{FF2B5EF4-FFF2-40B4-BE49-F238E27FC236}">
                  <a16:creationId xmlns:a16="http://schemas.microsoft.com/office/drawing/2014/main" id="{C38E4971-4037-9633-4487-45AE0DCC1D0B}"/>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55276369-9AC6-EDB6-4B1E-26CDED8D3EBB}"/>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20" name="Freeform 20">
                <a:extLst>
                  <a:ext uri="{FF2B5EF4-FFF2-40B4-BE49-F238E27FC236}">
                    <a16:creationId xmlns:a16="http://schemas.microsoft.com/office/drawing/2014/main" id="{7C50AB6D-EDB2-B0B1-41CB-2E3E0A5CEBB7}"/>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21" name="Freeform 21">
                <a:extLst>
                  <a:ext uri="{FF2B5EF4-FFF2-40B4-BE49-F238E27FC236}">
                    <a16:creationId xmlns:a16="http://schemas.microsoft.com/office/drawing/2014/main" id="{78818599-CD64-3952-41BF-B338A16CE3BF}"/>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22" name="Freeform 22">
                <a:extLst>
                  <a:ext uri="{FF2B5EF4-FFF2-40B4-BE49-F238E27FC236}">
                    <a16:creationId xmlns:a16="http://schemas.microsoft.com/office/drawing/2014/main" id="{5569A074-FE5D-0682-5425-C78E688291F4}"/>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23" name="Freeform 23">
                <a:extLst>
                  <a:ext uri="{FF2B5EF4-FFF2-40B4-BE49-F238E27FC236}">
                    <a16:creationId xmlns:a16="http://schemas.microsoft.com/office/drawing/2014/main" id="{0943AD5F-E351-BDB2-9538-875A03F66768}"/>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24" name="Group 24">
              <a:extLst>
                <a:ext uri="{FF2B5EF4-FFF2-40B4-BE49-F238E27FC236}">
                  <a16:creationId xmlns:a16="http://schemas.microsoft.com/office/drawing/2014/main" id="{7B20F19C-35CD-4A3E-6586-A3D92AF1E96E}"/>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09B5E524-891E-D245-A51B-27D209CC4EE9}"/>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26" name="Freeform 26">
                <a:extLst>
                  <a:ext uri="{FF2B5EF4-FFF2-40B4-BE49-F238E27FC236}">
                    <a16:creationId xmlns:a16="http://schemas.microsoft.com/office/drawing/2014/main" id="{442A179B-7DFA-D10A-089D-CE44D4329F51}"/>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27" name="Freeform 27">
                <a:extLst>
                  <a:ext uri="{FF2B5EF4-FFF2-40B4-BE49-F238E27FC236}">
                    <a16:creationId xmlns:a16="http://schemas.microsoft.com/office/drawing/2014/main" id="{E17B5094-B09E-D473-49F1-631B86A737E8}"/>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28" name="Freeform 28">
                <a:extLst>
                  <a:ext uri="{FF2B5EF4-FFF2-40B4-BE49-F238E27FC236}">
                    <a16:creationId xmlns:a16="http://schemas.microsoft.com/office/drawing/2014/main" id="{BB35B387-F747-5AAE-CDC1-693B5D971572}"/>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29" name="Freeform 29">
                <a:extLst>
                  <a:ext uri="{FF2B5EF4-FFF2-40B4-BE49-F238E27FC236}">
                    <a16:creationId xmlns:a16="http://schemas.microsoft.com/office/drawing/2014/main" id="{20E47978-FF02-C535-8182-A9C1D646EEFC}"/>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30" name="Freeform 30">
                <a:extLst>
                  <a:ext uri="{FF2B5EF4-FFF2-40B4-BE49-F238E27FC236}">
                    <a16:creationId xmlns:a16="http://schemas.microsoft.com/office/drawing/2014/main" id="{F5BA4860-8081-6B07-1610-8EB13419DE96}"/>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31" name="Freeform 31">
                <a:extLst>
                  <a:ext uri="{FF2B5EF4-FFF2-40B4-BE49-F238E27FC236}">
                    <a16:creationId xmlns:a16="http://schemas.microsoft.com/office/drawing/2014/main" id="{2986C311-BE7C-32BA-EC51-543D4335A80C}"/>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32" name="Freeform 32">
                <a:extLst>
                  <a:ext uri="{FF2B5EF4-FFF2-40B4-BE49-F238E27FC236}">
                    <a16:creationId xmlns:a16="http://schemas.microsoft.com/office/drawing/2014/main" id="{500193B2-6797-729C-AB63-93BEBBCB5E82}"/>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33" name="Freeform 33">
                <a:extLst>
                  <a:ext uri="{FF2B5EF4-FFF2-40B4-BE49-F238E27FC236}">
                    <a16:creationId xmlns:a16="http://schemas.microsoft.com/office/drawing/2014/main" id="{CD92FB19-7E72-7E9E-E6AE-37D1440E9178}"/>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4" name="Freeform 34">
                <a:extLst>
                  <a:ext uri="{FF2B5EF4-FFF2-40B4-BE49-F238E27FC236}">
                    <a16:creationId xmlns:a16="http://schemas.microsoft.com/office/drawing/2014/main" id="{0B172701-7DC8-4662-DEA5-6F72946306B7}"/>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5" name="Group 35">
              <a:extLst>
                <a:ext uri="{FF2B5EF4-FFF2-40B4-BE49-F238E27FC236}">
                  <a16:creationId xmlns:a16="http://schemas.microsoft.com/office/drawing/2014/main" id="{60375F12-1427-24FE-BE8B-C093CBE25EEE}"/>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6EDB04E9-5C2F-BF4C-FE1E-4F243B95482C}"/>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7" name="Group 37">
              <a:extLst>
                <a:ext uri="{FF2B5EF4-FFF2-40B4-BE49-F238E27FC236}">
                  <a16:creationId xmlns:a16="http://schemas.microsoft.com/office/drawing/2014/main" id="{59D48B5D-7E75-03F7-D006-3BB6461E092D}"/>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7B6B029E-FAFE-F776-F136-ADC51728D707}"/>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39" name="Freeform 39">
                <a:extLst>
                  <a:ext uri="{FF2B5EF4-FFF2-40B4-BE49-F238E27FC236}">
                    <a16:creationId xmlns:a16="http://schemas.microsoft.com/office/drawing/2014/main" id="{81476837-FA6D-BCBD-4EED-3C8DE2DC96D1}"/>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40" name="Freeform 40">
                <a:extLst>
                  <a:ext uri="{FF2B5EF4-FFF2-40B4-BE49-F238E27FC236}">
                    <a16:creationId xmlns:a16="http://schemas.microsoft.com/office/drawing/2014/main" id="{537FCF29-ABAF-1A61-B079-0DA64C3A044A}"/>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41" name="Freeform 41">
                <a:extLst>
                  <a:ext uri="{FF2B5EF4-FFF2-40B4-BE49-F238E27FC236}">
                    <a16:creationId xmlns:a16="http://schemas.microsoft.com/office/drawing/2014/main" id="{63BD1CDC-D3C3-C3C8-51B8-AA38B67E6B48}"/>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42" name="Group 42">
              <a:extLst>
                <a:ext uri="{FF2B5EF4-FFF2-40B4-BE49-F238E27FC236}">
                  <a16:creationId xmlns:a16="http://schemas.microsoft.com/office/drawing/2014/main" id="{02E90A7D-CBEF-2671-F837-5339DCD9D430}"/>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0E19D081-531B-4658-BD16-EF7BCE3EDE4D}"/>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4" name="Freeform 44">
                <a:extLst>
                  <a:ext uri="{FF2B5EF4-FFF2-40B4-BE49-F238E27FC236}">
                    <a16:creationId xmlns:a16="http://schemas.microsoft.com/office/drawing/2014/main" id="{44EF3AA0-6536-4BE6-F247-965F845A5970}"/>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5" name="Freeform 45">
                <a:extLst>
                  <a:ext uri="{FF2B5EF4-FFF2-40B4-BE49-F238E27FC236}">
                    <a16:creationId xmlns:a16="http://schemas.microsoft.com/office/drawing/2014/main" id="{B1382A4A-5094-CB26-1AD2-59F8774DCC60}"/>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6" name="Freeform 46">
                <a:extLst>
                  <a:ext uri="{FF2B5EF4-FFF2-40B4-BE49-F238E27FC236}">
                    <a16:creationId xmlns:a16="http://schemas.microsoft.com/office/drawing/2014/main" id="{AD33CD55-25DB-7E40-F0A1-0244FB2F9C92}"/>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47" name="Group 47">
            <a:extLst>
              <a:ext uri="{FF2B5EF4-FFF2-40B4-BE49-F238E27FC236}">
                <a16:creationId xmlns:a16="http://schemas.microsoft.com/office/drawing/2014/main" id="{3D3AAFBB-2D54-C8D8-9673-9A396E2E87F4}"/>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911F7C09-FE78-53C0-8124-273A6DECCAD1}"/>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sp>
        <p:sp>
          <p:nvSpPr>
            <p:cNvPr id="49" name="TextBox 49">
              <a:extLst>
                <a:ext uri="{FF2B5EF4-FFF2-40B4-BE49-F238E27FC236}">
                  <a16:creationId xmlns:a16="http://schemas.microsoft.com/office/drawing/2014/main" id="{BEDDCF85-03FD-2CC5-0464-94919C53B5D8}"/>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794E126C-A6A9-FCD2-F9FB-F57D90D579A1}"/>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8A05145D-7A88-CBA2-E447-E52FE59B2987}"/>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sp>
        <p:sp>
          <p:nvSpPr>
            <p:cNvPr id="52" name="TextBox 52">
              <a:extLst>
                <a:ext uri="{FF2B5EF4-FFF2-40B4-BE49-F238E27FC236}">
                  <a16:creationId xmlns:a16="http://schemas.microsoft.com/office/drawing/2014/main" id="{55D270D7-9694-A2C3-15C4-CB5B023A0A1A}"/>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D311A813-762E-3969-E860-4D10D2155203}"/>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5BC63445-E124-3786-29AA-3D38D2B8159D}"/>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sp>
        <p:sp>
          <p:nvSpPr>
            <p:cNvPr id="55" name="TextBox 55">
              <a:extLst>
                <a:ext uri="{FF2B5EF4-FFF2-40B4-BE49-F238E27FC236}">
                  <a16:creationId xmlns:a16="http://schemas.microsoft.com/office/drawing/2014/main" id="{8D22503C-38AA-1418-FA79-E021DF80B33D}"/>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8" name="Group 2">
            <a:extLst>
              <a:ext uri="{FF2B5EF4-FFF2-40B4-BE49-F238E27FC236}">
                <a16:creationId xmlns:a16="http://schemas.microsoft.com/office/drawing/2014/main" id="{DB2C15CA-3835-A84A-60FD-CA3B9683BA75}"/>
              </a:ext>
            </a:extLst>
          </p:cNvPr>
          <p:cNvGrpSpPr/>
          <p:nvPr/>
        </p:nvGrpSpPr>
        <p:grpSpPr>
          <a:xfrm>
            <a:off x="27325" y="1391961"/>
            <a:ext cx="18284230" cy="1465539"/>
            <a:chOff x="0" y="0"/>
            <a:chExt cx="3021109" cy="475630"/>
          </a:xfrm>
        </p:grpSpPr>
        <p:sp>
          <p:nvSpPr>
            <p:cNvPr id="59" name="Freeform 3">
              <a:extLst>
                <a:ext uri="{FF2B5EF4-FFF2-40B4-BE49-F238E27FC236}">
                  <a16:creationId xmlns:a16="http://schemas.microsoft.com/office/drawing/2014/main" id="{F8F80AA0-C6A0-BF2D-1938-37CD5D6AF0BD}"/>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52625105-EB19-3A69-6A20-248E2163B0C6}"/>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97EA69C4-F36F-3011-9E10-26D2258CD261}"/>
              </a:ext>
            </a:extLst>
          </p:cNvPr>
          <p:cNvSpPr txBox="1"/>
          <p:nvPr/>
        </p:nvSpPr>
        <p:spPr>
          <a:xfrm>
            <a:off x="118942" y="1284188"/>
            <a:ext cx="18192613" cy="3572068"/>
          </a:xfrm>
          <a:prstGeom prst="rect">
            <a:avLst/>
          </a:prstGeom>
        </p:spPr>
        <p:txBody>
          <a:bodyPr wrap="square" lIns="0" tIns="0" rIns="0" bIns="0" rtlCol="0" anchor="t">
            <a:spAutoFit/>
          </a:bodyPr>
          <a:lstStyle/>
          <a:p>
            <a:pPr>
              <a:lnSpc>
                <a:spcPts val="7149"/>
              </a:lnSpc>
            </a:pPr>
            <a:r>
              <a:rPr lang="en-US" sz="4000" b="1" dirty="0">
                <a:solidFill>
                  <a:schemeClr val="bg1"/>
                </a:solidFill>
                <a:latin typeface="Arial Bold"/>
                <a:ea typeface="Arial Bold"/>
                <a:cs typeface="Arial Bold"/>
                <a:sym typeface="Arial Bold"/>
              </a:rPr>
              <a:t>Results: </a:t>
            </a:r>
            <a:r>
              <a:rPr lang="en-US" sz="4000" dirty="0">
                <a:solidFill>
                  <a:schemeClr val="bg1"/>
                </a:solidFill>
              </a:rPr>
              <a:t>Distribution and Prevalence of Depression/SUD among HCWs, Kenya 2025 </a:t>
            </a:r>
            <a:r>
              <a:rPr lang="en-US" sz="4000" b="1" dirty="0">
                <a:solidFill>
                  <a:schemeClr val="bg1"/>
                </a:solidFill>
              </a:rPr>
              <a:t>(n=604)</a:t>
            </a:r>
          </a:p>
          <a:p>
            <a:pPr>
              <a:lnSpc>
                <a:spcPts val="7149"/>
              </a:lnSpc>
            </a:pPr>
            <a:r>
              <a:rPr lang="en-US" sz="4000" b="1" dirty="0">
                <a:latin typeface="Arial Bold"/>
                <a:ea typeface="Arial Bold"/>
                <a:cs typeface="Arial Bold"/>
                <a:sym typeface="Arial Bold"/>
              </a:rPr>
              <a:t> </a:t>
            </a:r>
            <a:endParaRPr lang="en-US" sz="5400" dirty="0"/>
          </a:p>
          <a:p>
            <a:pPr algn="l">
              <a:lnSpc>
                <a:spcPts val="7149"/>
              </a:lnSpc>
            </a:pPr>
            <a:endParaRPr lang="en-US" sz="5400" b="1" dirty="0">
              <a:latin typeface="Arial Bold"/>
              <a:ea typeface="Arial Bold"/>
              <a:cs typeface="Arial Bold"/>
              <a:sym typeface="Arial Bold"/>
            </a:endParaRPr>
          </a:p>
        </p:txBody>
      </p:sp>
      <p:graphicFrame>
        <p:nvGraphicFramePr>
          <p:cNvPr id="77" name="Table 76">
            <a:extLst>
              <a:ext uri="{FF2B5EF4-FFF2-40B4-BE49-F238E27FC236}">
                <a16:creationId xmlns:a16="http://schemas.microsoft.com/office/drawing/2014/main" id="{D306712C-F978-9E36-5F39-71B5563BAAD2}"/>
              </a:ext>
            </a:extLst>
          </p:cNvPr>
          <p:cNvGraphicFramePr>
            <a:graphicFrameLocks noGrp="1"/>
          </p:cNvGraphicFramePr>
          <p:nvPr>
            <p:extLst>
              <p:ext uri="{D42A27DB-BD31-4B8C-83A1-F6EECF244321}">
                <p14:modId xmlns:p14="http://schemas.microsoft.com/office/powerpoint/2010/main" val="3931714803"/>
              </p:ext>
            </p:extLst>
          </p:nvPr>
        </p:nvGraphicFramePr>
        <p:xfrm>
          <a:off x="118941" y="2857500"/>
          <a:ext cx="18050117" cy="7466793"/>
        </p:xfrm>
        <a:graphic>
          <a:graphicData uri="http://schemas.openxmlformats.org/drawingml/2006/table">
            <a:tbl>
              <a:tblPr firstRow="1" bandRow="1">
                <a:tableStyleId>{2D5ABB26-0587-4C30-8999-92F81FD0307C}</a:tableStyleId>
              </a:tblPr>
              <a:tblGrid>
                <a:gridCol w="3435339">
                  <a:extLst>
                    <a:ext uri="{9D8B030D-6E8A-4147-A177-3AD203B41FA5}">
                      <a16:colId xmlns:a16="http://schemas.microsoft.com/office/drawing/2014/main" val="3611707861"/>
                    </a:ext>
                  </a:extLst>
                </a:gridCol>
                <a:gridCol w="4840916">
                  <a:extLst>
                    <a:ext uri="{9D8B030D-6E8A-4147-A177-3AD203B41FA5}">
                      <a16:colId xmlns:a16="http://schemas.microsoft.com/office/drawing/2014/main" val="1530075103"/>
                    </a:ext>
                  </a:extLst>
                </a:gridCol>
                <a:gridCol w="2837573">
                  <a:extLst>
                    <a:ext uri="{9D8B030D-6E8A-4147-A177-3AD203B41FA5}">
                      <a16:colId xmlns:a16="http://schemas.microsoft.com/office/drawing/2014/main" val="2999135841"/>
                    </a:ext>
                  </a:extLst>
                </a:gridCol>
                <a:gridCol w="3468145">
                  <a:extLst>
                    <a:ext uri="{9D8B030D-6E8A-4147-A177-3AD203B41FA5}">
                      <a16:colId xmlns:a16="http://schemas.microsoft.com/office/drawing/2014/main" val="834688529"/>
                    </a:ext>
                  </a:extLst>
                </a:gridCol>
                <a:gridCol w="3468144">
                  <a:extLst>
                    <a:ext uri="{9D8B030D-6E8A-4147-A177-3AD203B41FA5}">
                      <a16:colId xmlns:a16="http://schemas.microsoft.com/office/drawing/2014/main" val="2180792996"/>
                    </a:ext>
                  </a:extLst>
                </a:gridCol>
              </a:tblGrid>
              <a:tr h="473348">
                <a:tc>
                  <a:txBody>
                    <a:bodyPr/>
                    <a:lstStyle/>
                    <a:p>
                      <a:pPr algn="l">
                        <a:lnSpc>
                          <a:spcPts val="1875"/>
                        </a:lnSpc>
                      </a:pPr>
                      <a:r>
                        <a:rPr lang="en-US" sz="2400" b="1">
                          <a:solidFill>
                            <a:srgbClr val="00B050"/>
                          </a:solidFill>
                          <a:effectLst/>
                          <a:latin typeface="Arial" panose="020B0604020202020204" pitchFamily="34" charset="0"/>
                          <a:cs typeface="Arial" panose="020B0604020202020204" pitchFamily="34" charset="0"/>
                        </a:rPr>
                        <a:t>Variable</a:t>
                      </a:r>
                    </a:p>
                  </a:txBody>
                  <a:tcPr marR="152400" marT="95250" marB="95250" anchor="ctr"/>
                </a:tc>
                <a:tc>
                  <a:txBody>
                    <a:bodyPr/>
                    <a:lstStyle/>
                    <a:p>
                      <a:pPr algn="l">
                        <a:lnSpc>
                          <a:spcPts val="1875"/>
                        </a:lnSpc>
                      </a:pPr>
                      <a:r>
                        <a:rPr lang="en-US" sz="2400" b="1">
                          <a:solidFill>
                            <a:srgbClr val="00B050"/>
                          </a:solidFill>
                          <a:effectLst/>
                          <a:latin typeface="Arial" panose="020B0604020202020204" pitchFamily="34" charset="0"/>
                          <a:cs typeface="Arial" panose="020B0604020202020204" pitchFamily="34" charset="0"/>
                        </a:rPr>
                        <a:t>Category</a:t>
                      </a:r>
                    </a:p>
                  </a:txBody>
                  <a:tcPr marL="152400" marR="152400" marT="95250" marB="95250" anchor="ctr"/>
                </a:tc>
                <a:tc>
                  <a:txBody>
                    <a:bodyPr/>
                    <a:lstStyle/>
                    <a:p>
                      <a:pPr algn="l">
                        <a:lnSpc>
                          <a:spcPts val="1875"/>
                        </a:lnSpc>
                      </a:pPr>
                      <a:r>
                        <a:rPr lang="en-US" sz="2400" b="1" dirty="0">
                          <a:solidFill>
                            <a:srgbClr val="00B050"/>
                          </a:solidFill>
                          <a:effectLst/>
                          <a:latin typeface="Arial" panose="020B0604020202020204" pitchFamily="34" charset="0"/>
                          <a:cs typeface="Arial" panose="020B0604020202020204" pitchFamily="34" charset="0"/>
                        </a:rPr>
                        <a:t>Frequency(%)</a:t>
                      </a:r>
                    </a:p>
                  </a:txBody>
                  <a:tcPr marL="152400" marR="152400" marT="95250" marB="95250" anchor="ctr"/>
                </a:tc>
                <a:tc>
                  <a:txBody>
                    <a:bodyPr/>
                    <a:lstStyle/>
                    <a:p>
                      <a:pPr algn="l">
                        <a:lnSpc>
                          <a:spcPts val="1875"/>
                        </a:lnSpc>
                      </a:pPr>
                      <a:r>
                        <a:rPr lang="en-US" sz="2400" b="1">
                          <a:solidFill>
                            <a:srgbClr val="00B050"/>
                          </a:solidFill>
                          <a:effectLst/>
                          <a:latin typeface="Arial" panose="020B0604020202020204" pitchFamily="34" charset="0"/>
                          <a:cs typeface="Arial" panose="020B0604020202020204" pitchFamily="34" charset="0"/>
                        </a:rPr>
                        <a:t>Depression (%)</a:t>
                      </a:r>
                    </a:p>
                  </a:txBody>
                  <a:tcPr marL="152400" marR="152400" marT="95250" marB="95250" anchor="ctr"/>
                </a:tc>
                <a:tc>
                  <a:txBody>
                    <a:bodyPr/>
                    <a:lstStyle/>
                    <a:p>
                      <a:pPr algn="l">
                        <a:lnSpc>
                          <a:spcPts val="1875"/>
                        </a:lnSpc>
                      </a:pPr>
                      <a:r>
                        <a:rPr lang="en-US" sz="2400" b="1" dirty="0">
                          <a:solidFill>
                            <a:srgbClr val="00B050"/>
                          </a:solidFill>
                          <a:effectLst/>
                          <a:latin typeface="Arial" panose="020B0604020202020204" pitchFamily="34" charset="0"/>
                          <a:cs typeface="Arial" panose="020B0604020202020204" pitchFamily="34" charset="0"/>
                        </a:rPr>
                        <a:t>SUD (%)</a:t>
                      </a:r>
                    </a:p>
                  </a:txBody>
                  <a:tcPr marL="152400" marR="152400" marT="95250" marB="95250" anchor="ctr"/>
                </a:tc>
                <a:extLst>
                  <a:ext uri="{0D108BD9-81ED-4DB2-BD59-A6C34878D82A}">
                    <a16:rowId xmlns:a16="http://schemas.microsoft.com/office/drawing/2014/main" val="2391331653"/>
                  </a:ext>
                </a:extLst>
              </a:tr>
              <a:tr h="618847">
                <a:tc>
                  <a:txBody>
                    <a:bodyPr/>
                    <a:lstStyle/>
                    <a:p>
                      <a:pPr>
                        <a:lnSpc>
                          <a:spcPts val="1875"/>
                        </a:lnSpc>
                      </a:pPr>
                      <a:r>
                        <a:rPr lang="en-US" sz="2400" b="0" dirty="0">
                          <a:effectLst/>
                          <a:latin typeface="Arial" panose="020B0604020202020204" pitchFamily="34" charset="0"/>
                          <a:cs typeface="Arial" panose="020B0604020202020204" pitchFamily="34" charset="0"/>
                        </a:rPr>
                        <a:t>Overall prevalence</a:t>
                      </a: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Depression</a:t>
                      </a:r>
                    </a:p>
                  </a:txBody>
                  <a:tcPr marL="152400" marR="152400" marT="95250" marB="95250" anchor="ctr"/>
                </a:tc>
                <a:tc>
                  <a:txBody>
                    <a:bodyPr/>
                    <a:lstStyle/>
                    <a:p>
                      <a:pPr>
                        <a:lnSpc>
                          <a:spcPts val="1875"/>
                        </a:lnSpc>
                      </a:pPr>
                      <a:r>
                        <a:rPr lang="en-KE" sz="2400" b="1" dirty="0">
                          <a:effectLst/>
                          <a:latin typeface="Arial" panose="020B0604020202020204" pitchFamily="34" charset="0"/>
                          <a:cs typeface="Arial" panose="020B0604020202020204" pitchFamily="34" charset="0"/>
                        </a:rPr>
                        <a:t>37 (6.13%)</a:t>
                      </a:r>
                    </a:p>
                  </a:txBody>
                  <a:tcPr marL="152400" marR="152400" marT="95250" marB="95250" anchor="ct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R="152400" marT="95250" marB="95250" anchor="ctr">
                    <a:solidFill>
                      <a:schemeClr val="tx1">
                        <a:lumMod val="65000"/>
                        <a:lumOff val="35000"/>
                      </a:schemeClr>
                    </a:solidFill>
                  </a:tcP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T="95250" marB="95250" anchor="ctr">
                    <a:solidFill>
                      <a:schemeClr val="tx1">
                        <a:lumMod val="65000"/>
                        <a:lumOff val="35000"/>
                      </a:schemeClr>
                    </a:solidFill>
                  </a:tcPr>
                </a:tc>
                <a:extLst>
                  <a:ext uri="{0D108BD9-81ED-4DB2-BD59-A6C34878D82A}">
                    <a16:rowId xmlns:a16="http://schemas.microsoft.com/office/drawing/2014/main" val="549099453"/>
                  </a:ext>
                </a:extLst>
              </a:tr>
              <a:tr h="473348">
                <a:tc>
                  <a:txBody>
                    <a:bodyPr/>
                    <a:lstStyle/>
                    <a:p>
                      <a:pPr>
                        <a:lnSpc>
                          <a:spcPts val="1875"/>
                        </a:lnSpc>
                      </a:pPr>
                      <a:endParaRPr lang="en-KE" b="0" dirty="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US" sz="2400" b="0">
                          <a:effectLst/>
                          <a:latin typeface="Arial" panose="020B0604020202020204" pitchFamily="34" charset="0"/>
                          <a:cs typeface="Arial" panose="020B0604020202020204" pitchFamily="34" charset="0"/>
                        </a:rPr>
                        <a:t>SUD</a:t>
                      </a:r>
                    </a:p>
                  </a:txBody>
                  <a:tcPr marL="152400" marR="152400" marT="95250" marB="95250" anchor="ctr"/>
                </a:tc>
                <a:tc>
                  <a:txBody>
                    <a:bodyPr/>
                    <a:lstStyle/>
                    <a:p>
                      <a:pPr>
                        <a:lnSpc>
                          <a:spcPts val="1875"/>
                        </a:lnSpc>
                      </a:pPr>
                      <a:r>
                        <a:rPr lang="en-KE" sz="2400" b="1" dirty="0">
                          <a:effectLst/>
                          <a:latin typeface="Arial" panose="020B0604020202020204" pitchFamily="34" charset="0"/>
                          <a:cs typeface="Arial" panose="020B0604020202020204" pitchFamily="34" charset="0"/>
                        </a:rPr>
                        <a:t>58 (8.9%)</a:t>
                      </a:r>
                    </a:p>
                  </a:txBody>
                  <a:tcPr marL="152400" marR="152400" marT="95250" marB="95250" anchor="ct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R="152400" marT="95250" marB="95250" anchor="ctr">
                    <a:solidFill>
                      <a:schemeClr val="tx1">
                        <a:lumMod val="65000"/>
                        <a:lumOff val="35000"/>
                      </a:schemeClr>
                    </a:solidFill>
                  </a:tcP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T="95250" marB="95250" anchor="ctr">
                    <a:solidFill>
                      <a:schemeClr val="tx1">
                        <a:lumMod val="65000"/>
                        <a:lumOff val="35000"/>
                      </a:schemeClr>
                    </a:solidFill>
                  </a:tcPr>
                </a:tc>
                <a:extLst>
                  <a:ext uri="{0D108BD9-81ED-4DB2-BD59-A6C34878D82A}">
                    <a16:rowId xmlns:a16="http://schemas.microsoft.com/office/drawing/2014/main" val="380467017"/>
                  </a:ext>
                </a:extLst>
              </a:tr>
              <a:tr h="473348">
                <a:tc>
                  <a:txBody>
                    <a:bodyPr/>
                    <a:lstStyle/>
                    <a:p>
                      <a:pPr>
                        <a:lnSpc>
                          <a:spcPts val="1875"/>
                        </a:lnSpc>
                      </a:pPr>
                      <a:r>
                        <a:rPr lang="en-US" sz="2400" b="0" dirty="0">
                          <a:effectLst/>
                          <a:latin typeface="Arial" panose="020B0604020202020204" pitchFamily="34" charset="0"/>
                          <a:cs typeface="Arial" panose="020B0604020202020204" pitchFamily="34" charset="0"/>
                        </a:rPr>
                        <a:t>Gender</a:t>
                      </a: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Female</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277 (45.86%)</a:t>
                      </a:r>
                    </a:p>
                  </a:txBody>
                  <a:tcPr marL="152400" marR="152400" marT="95250" marB="95250" anchor="ctr"/>
                </a:tc>
                <a:tc>
                  <a:txBody>
                    <a:bodyPr/>
                    <a:lstStyle/>
                    <a:p>
                      <a:pPr>
                        <a:lnSpc>
                          <a:spcPts val="1875"/>
                        </a:lnSpc>
                      </a:pPr>
                      <a:r>
                        <a:rPr lang="en-KE" sz="2400" b="1" dirty="0">
                          <a:effectLst/>
                          <a:latin typeface="Arial" panose="020B0604020202020204" pitchFamily="34" charset="0"/>
                          <a:cs typeface="Arial" panose="020B0604020202020204" pitchFamily="34" charset="0"/>
                        </a:rPr>
                        <a:t>3.31% (20/277)</a:t>
                      </a:r>
                      <a:endParaRPr lang="en-KE" sz="2400" b="0" dirty="0">
                        <a:effectLst/>
                        <a:latin typeface="Arial" panose="020B0604020202020204" pitchFamily="34" charset="0"/>
                        <a:cs typeface="Arial" panose="020B0604020202020204" pitchFamily="34" charset="0"/>
                      </a:endParaRP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1.99% (12/277)</a:t>
                      </a:r>
                    </a:p>
                  </a:txBody>
                  <a:tcPr marL="152400" marT="95250" marB="95250" anchor="ctr"/>
                </a:tc>
                <a:extLst>
                  <a:ext uri="{0D108BD9-81ED-4DB2-BD59-A6C34878D82A}">
                    <a16:rowId xmlns:a16="http://schemas.microsoft.com/office/drawing/2014/main" val="2231336654"/>
                  </a:ext>
                </a:extLst>
              </a:tr>
              <a:tr h="561428">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Male</a:t>
                      </a:r>
                    </a:p>
                  </a:txBody>
                  <a:tcPr marL="152400" marR="152400" marT="95250" marB="95250" anchor="ctr"/>
                </a:tc>
                <a:tc>
                  <a:txBody>
                    <a:bodyPr/>
                    <a:lstStyle/>
                    <a:p>
                      <a:pPr>
                        <a:lnSpc>
                          <a:spcPts val="1875"/>
                        </a:lnSpc>
                      </a:pPr>
                      <a:r>
                        <a:rPr lang="en-KE" sz="2400" b="1" dirty="0">
                          <a:effectLst/>
                          <a:latin typeface="Arial" panose="020B0604020202020204" pitchFamily="34" charset="0"/>
                          <a:cs typeface="Arial" panose="020B0604020202020204" pitchFamily="34" charset="0"/>
                        </a:rPr>
                        <a:t>327 (54.14%)</a:t>
                      </a:r>
                    </a:p>
                  </a:txBody>
                  <a:tcPr marL="152400" marR="152400" marT="95250" marB="95250" anchor="ctr"/>
                </a:tc>
                <a:tc>
                  <a:txBody>
                    <a:bodyPr/>
                    <a:lstStyle/>
                    <a:p>
                      <a:pPr>
                        <a:lnSpc>
                          <a:spcPts val="1875"/>
                        </a:lnSpc>
                      </a:pPr>
                      <a:r>
                        <a:rPr lang="en-KE" sz="2400" b="0">
                          <a:effectLst/>
                          <a:latin typeface="Arial" panose="020B0604020202020204" pitchFamily="34" charset="0"/>
                          <a:cs typeface="Arial" panose="020B0604020202020204" pitchFamily="34" charset="0"/>
                        </a:rPr>
                        <a:t>2.81% (17/327)</a:t>
                      </a:r>
                    </a:p>
                  </a:txBody>
                  <a:tcPr marL="152400" marR="152400" marT="95250" marB="95250" anchor="ctr"/>
                </a:tc>
                <a:tc>
                  <a:txBody>
                    <a:bodyPr/>
                    <a:lstStyle/>
                    <a:p>
                      <a:pPr>
                        <a:lnSpc>
                          <a:spcPts val="1875"/>
                        </a:lnSpc>
                      </a:pPr>
                      <a:r>
                        <a:rPr lang="en-KE" sz="2400" b="1">
                          <a:effectLst/>
                          <a:latin typeface="Arial" panose="020B0604020202020204" pitchFamily="34" charset="0"/>
                          <a:cs typeface="Arial" panose="020B0604020202020204" pitchFamily="34" charset="0"/>
                        </a:rPr>
                        <a:t>6.79% (41/327)</a:t>
                      </a:r>
                      <a:endParaRPr lang="en-KE" sz="2400" b="0">
                        <a:effectLst/>
                        <a:latin typeface="Arial" panose="020B0604020202020204" pitchFamily="34" charset="0"/>
                        <a:cs typeface="Arial" panose="020B0604020202020204" pitchFamily="34" charset="0"/>
                      </a:endParaRPr>
                    </a:p>
                  </a:txBody>
                  <a:tcPr marL="152400" marT="95250" marB="95250" anchor="ctr"/>
                </a:tc>
                <a:extLst>
                  <a:ext uri="{0D108BD9-81ED-4DB2-BD59-A6C34878D82A}">
                    <a16:rowId xmlns:a16="http://schemas.microsoft.com/office/drawing/2014/main" val="1184919502"/>
                  </a:ext>
                </a:extLst>
              </a:tr>
              <a:tr h="561428">
                <a:tc>
                  <a:txBody>
                    <a:bodyPr/>
                    <a:lstStyle/>
                    <a:p>
                      <a:pPr>
                        <a:lnSpc>
                          <a:spcPts val="1875"/>
                        </a:lnSpc>
                      </a:pPr>
                      <a:r>
                        <a:rPr lang="en-US" sz="2400" b="0" dirty="0">
                          <a:effectLst/>
                          <a:latin typeface="Arial" panose="020B0604020202020204" pitchFamily="34" charset="0"/>
                          <a:cs typeface="Arial" panose="020B0604020202020204" pitchFamily="34" charset="0"/>
                        </a:rPr>
                        <a:t>Age (detailed)</a:t>
                      </a: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20-29 years</a:t>
                      </a:r>
                    </a:p>
                  </a:txBody>
                  <a:tcPr marL="152400" marR="152400" marT="95250" marB="95250" anchor="ctr"/>
                </a:tc>
                <a:tc>
                  <a:txBody>
                    <a:bodyPr/>
                    <a:lstStyle/>
                    <a:p>
                      <a:pPr>
                        <a:lnSpc>
                          <a:spcPts val="1875"/>
                        </a:lnSpc>
                      </a:pPr>
                      <a:r>
                        <a:rPr lang="en-KE" sz="2400" b="0">
                          <a:effectLst/>
                          <a:latin typeface="Arial" panose="020B0604020202020204" pitchFamily="34" charset="0"/>
                          <a:cs typeface="Arial" panose="020B0604020202020204" pitchFamily="34" charset="0"/>
                        </a:rPr>
                        <a:t>99 (16.39%)</a:t>
                      </a:r>
                    </a:p>
                  </a:txBody>
                  <a:tcPr marL="152400" marR="152400" marT="95250" marB="95250" anchor="ct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R="152400" marT="95250" marB="95250" anchor="ctr">
                    <a:solidFill>
                      <a:schemeClr val="tx1">
                        <a:lumMod val="65000"/>
                        <a:lumOff val="35000"/>
                      </a:schemeClr>
                    </a:solidFill>
                  </a:tcPr>
                </a:tc>
                <a:tc>
                  <a:txBody>
                    <a:bodyPr/>
                    <a:lstStyle/>
                    <a:p>
                      <a:pPr>
                        <a:lnSpc>
                          <a:spcPts val="1875"/>
                        </a:lnSpc>
                      </a:pPr>
                      <a:endParaRPr lang="en-KE" sz="2400" b="0">
                        <a:effectLst/>
                        <a:latin typeface="Arial" panose="020B0604020202020204" pitchFamily="34" charset="0"/>
                        <a:cs typeface="Arial" panose="020B0604020202020204" pitchFamily="34" charset="0"/>
                      </a:endParaRPr>
                    </a:p>
                  </a:txBody>
                  <a:tcPr marL="152400" marT="95250" marB="95250" anchor="ctr">
                    <a:solidFill>
                      <a:schemeClr val="tx1">
                        <a:lumMod val="65000"/>
                        <a:lumOff val="35000"/>
                      </a:schemeClr>
                    </a:solidFill>
                  </a:tcPr>
                </a:tc>
                <a:extLst>
                  <a:ext uri="{0D108BD9-81ED-4DB2-BD59-A6C34878D82A}">
                    <a16:rowId xmlns:a16="http://schemas.microsoft.com/office/drawing/2014/main" val="3896045469"/>
                  </a:ext>
                </a:extLst>
              </a:tr>
              <a:tr h="561428">
                <a:tc>
                  <a:txBody>
                    <a:bodyPr/>
                    <a:lstStyle/>
                    <a:p>
                      <a:pPr>
                        <a:lnSpc>
                          <a:spcPts val="1875"/>
                        </a:lnSpc>
                      </a:pPr>
                      <a:endParaRPr lang="en-KE" sz="2400" b="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30-39 years</a:t>
                      </a:r>
                    </a:p>
                  </a:txBody>
                  <a:tcPr marL="152400" marR="152400" marT="95250" marB="95250" anchor="ctr"/>
                </a:tc>
                <a:tc>
                  <a:txBody>
                    <a:bodyPr/>
                    <a:lstStyle/>
                    <a:p>
                      <a:pPr>
                        <a:lnSpc>
                          <a:spcPts val="1875"/>
                        </a:lnSpc>
                      </a:pPr>
                      <a:r>
                        <a:rPr lang="en-KE" sz="2400" b="1" dirty="0">
                          <a:effectLst/>
                          <a:latin typeface="Arial" panose="020B0604020202020204" pitchFamily="34" charset="0"/>
                          <a:cs typeface="Arial" panose="020B0604020202020204" pitchFamily="34" charset="0"/>
                        </a:rPr>
                        <a:t>304 (50.33%)</a:t>
                      </a:r>
                    </a:p>
                  </a:txBody>
                  <a:tcPr marL="152400" marR="152400" marT="95250" marB="95250" anchor="ct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R="152400" marT="95250" marB="95250" anchor="ctr">
                    <a:solidFill>
                      <a:schemeClr val="tx1">
                        <a:lumMod val="65000"/>
                        <a:lumOff val="35000"/>
                      </a:schemeClr>
                    </a:solidFill>
                  </a:tcP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T="95250" marB="95250" anchor="ctr">
                    <a:solidFill>
                      <a:schemeClr val="tx1">
                        <a:lumMod val="65000"/>
                        <a:lumOff val="35000"/>
                      </a:schemeClr>
                    </a:solidFill>
                  </a:tcPr>
                </a:tc>
                <a:extLst>
                  <a:ext uri="{0D108BD9-81ED-4DB2-BD59-A6C34878D82A}">
                    <a16:rowId xmlns:a16="http://schemas.microsoft.com/office/drawing/2014/main" val="2877313917"/>
                  </a:ext>
                </a:extLst>
              </a:tr>
              <a:tr h="561428">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40-49 years</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163 (26.99%)</a:t>
                      </a:r>
                    </a:p>
                  </a:txBody>
                  <a:tcPr marL="152400" marR="152400" marT="95250" marB="95250" anchor="ctr"/>
                </a:tc>
                <a:tc>
                  <a:txBody>
                    <a:bodyPr/>
                    <a:lstStyle/>
                    <a:p>
                      <a:pPr>
                        <a:lnSpc>
                          <a:spcPts val="1875"/>
                        </a:lnSpc>
                      </a:pPr>
                      <a:endParaRPr lang="en-KE" sz="2400" b="0">
                        <a:effectLst/>
                        <a:latin typeface="Arial" panose="020B0604020202020204" pitchFamily="34" charset="0"/>
                        <a:cs typeface="Arial" panose="020B0604020202020204" pitchFamily="34" charset="0"/>
                      </a:endParaRPr>
                    </a:p>
                  </a:txBody>
                  <a:tcPr marL="152400" marR="152400" marT="95250" marB="95250" anchor="ctr">
                    <a:solidFill>
                      <a:schemeClr val="tx1">
                        <a:lumMod val="65000"/>
                        <a:lumOff val="35000"/>
                      </a:schemeClr>
                    </a:solidFill>
                  </a:tcP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T="95250" marB="95250" anchor="ctr">
                    <a:solidFill>
                      <a:schemeClr val="tx1">
                        <a:lumMod val="65000"/>
                        <a:lumOff val="35000"/>
                      </a:schemeClr>
                    </a:solidFill>
                  </a:tcPr>
                </a:tc>
                <a:extLst>
                  <a:ext uri="{0D108BD9-81ED-4DB2-BD59-A6C34878D82A}">
                    <a16:rowId xmlns:a16="http://schemas.microsoft.com/office/drawing/2014/main" val="61714345"/>
                  </a:ext>
                </a:extLst>
              </a:tr>
              <a:tr h="561428">
                <a:tc>
                  <a:txBody>
                    <a:bodyPr/>
                    <a:lstStyle/>
                    <a:p>
                      <a:pPr>
                        <a:lnSpc>
                          <a:spcPts val="1875"/>
                        </a:lnSpc>
                      </a:pPr>
                      <a:endParaRPr lang="en-KE" sz="2400" b="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50+ years</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38 (6.29%)</a:t>
                      </a:r>
                    </a:p>
                  </a:txBody>
                  <a:tcPr marL="152400" marR="152400" marT="95250" marB="95250" anchor="ctr"/>
                </a:tc>
                <a:tc>
                  <a:txBody>
                    <a:bodyPr/>
                    <a:lstStyle/>
                    <a:p>
                      <a:pPr>
                        <a:lnSpc>
                          <a:spcPts val="1875"/>
                        </a:lnSpc>
                      </a:pPr>
                      <a:endParaRPr lang="en-KE" sz="2400" b="0">
                        <a:effectLst/>
                        <a:latin typeface="Arial" panose="020B0604020202020204" pitchFamily="34" charset="0"/>
                        <a:cs typeface="Arial" panose="020B0604020202020204" pitchFamily="34" charset="0"/>
                      </a:endParaRPr>
                    </a:p>
                  </a:txBody>
                  <a:tcPr marL="152400" marR="152400" marT="95250" marB="95250" anchor="ctr">
                    <a:solidFill>
                      <a:schemeClr val="tx1">
                        <a:lumMod val="65000"/>
                        <a:lumOff val="35000"/>
                      </a:schemeClr>
                    </a:solidFill>
                  </a:tcP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T="95250" marB="95250" anchor="ctr">
                    <a:solidFill>
                      <a:schemeClr val="tx1">
                        <a:lumMod val="65000"/>
                        <a:lumOff val="35000"/>
                      </a:schemeClr>
                    </a:solidFill>
                  </a:tcPr>
                </a:tc>
                <a:extLst>
                  <a:ext uri="{0D108BD9-81ED-4DB2-BD59-A6C34878D82A}">
                    <a16:rowId xmlns:a16="http://schemas.microsoft.com/office/drawing/2014/main" val="2971793148"/>
                  </a:ext>
                </a:extLst>
              </a:tr>
              <a:tr h="561428">
                <a:tc>
                  <a:txBody>
                    <a:bodyPr/>
                    <a:lstStyle/>
                    <a:p>
                      <a:pPr>
                        <a:lnSpc>
                          <a:spcPts val="1875"/>
                        </a:lnSpc>
                      </a:pPr>
                      <a:r>
                        <a:rPr lang="en-US" sz="2400" b="0">
                          <a:effectLst/>
                          <a:latin typeface="Arial" panose="020B0604020202020204" pitchFamily="34" charset="0"/>
                          <a:cs typeface="Arial" panose="020B0604020202020204" pitchFamily="34" charset="0"/>
                        </a:rPr>
                        <a:t>Age (grouped)</a:t>
                      </a: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18-44 years</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493 (81.62%)</a:t>
                      </a:r>
                    </a:p>
                  </a:txBody>
                  <a:tcPr marL="152400" marR="152400" marT="95250" marB="95250" anchor="ctr"/>
                </a:tc>
                <a:tc>
                  <a:txBody>
                    <a:bodyPr/>
                    <a:lstStyle/>
                    <a:p>
                      <a:pPr>
                        <a:lnSpc>
                          <a:spcPts val="1875"/>
                        </a:lnSpc>
                      </a:pPr>
                      <a:r>
                        <a:rPr lang="en-KE" sz="2400" b="1" dirty="0">
                          <a:effectLst/>
                          <a:latin typeface="Arial" panose="020B0604020202020204" pitchFamily="34" charset="0"/>
                          <a:cs typeface="Arial" panose="020B0604020202020204" pitchFamily="34" charset="0"/>
                        </a:rPr>
                        <a:t>4.97% (30/493)</a:t>
                      </a:r>
                      <a:endParaRPr lang="en-KE" sz="2400" b="0" dirty="0">
                        <a:effectLst/>
                        <a:latin typeface="Arial" panose="020B0604020202020204" pitchFamily="34" charset="0"/>
                        <a:cs typeface="Arial" panose="020B0604020202020204" pitchFamily="34" charset="0"/>
                      </a:endParaRPr>
                    </a:p>
                  </a:txBody>
                  <a:tcPr marL="152400" marR="152400" marT="95250" marB="95250" anchor="ctr"/>
                </a:tc>
                <a:tc>
                  <a:txBody>
                    <a:bodyPr/>
                    <a:lstStyle/>
                    <a:p>
                      <a:pPr>
                        <a:lnSpc>
                          <a:spcPts val="1875"/>
                        </a:lnSpc>
                      </a:pPr>
                      <a:r>
                        <a:rPr lang="en-KE" sz="2400" b="1">
                          <a:effectLst/>
                          <a:latin typeface="Arial" panose="020B0604020202020204" pitchFamily="34" charset="0"/>
                          <a:cs typeface="Arial" panose="020B0604020202020204" pitchFamily="34" charset="0"/>
                        </a:rPr>
                        <a:t>6.95% (42/493)</a:t>
                      </a:r>
                      <a:endParaRPr lang="en-KE" sz="2400" b="0">
                        <a:effectLst/>
                        <a:latin typeface="Arial" panose="020B0604020202020204" pitchFamily="34" charset="0"/>
                        <a:cs typeface="Arial" panose="020B0604020202020204" pitchFamily="34" charset="0"/>
                      </a:endParaRPr>
                    </a:p>
                  </a:txBody>
                  <a:tcPr marL="152400" marT="95250" marB="95250" anchor="ctr"/>
                </a:tc>
                <a:extLst>
                  <a:ext uri="{0D108BD9-81ED-4DB2-BD59-A6C34878D82A}">
                    <a16:rowId xmlns:a16="http://schemas.microsoft.com/office/drawing/2014/main" val="1707758498"/>
                  </a:ext>
                </a:extLst>
              </a:tr>
              <a:tr h="674144">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US" sz="2400" b="0">
                          <a:effectLst/>
                          <a:latin typeface="Arial" panose="020B0604020202020204" pitchFamily="34" charset="0"/>
                          <a:cs typeface="Arial" panose="020B0604020202020204" pitchFamily="34" charset="0"/>
                        </a:rPr>
                        <a:t>&gt;44 years</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111 (18.38%)</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1.16% (7/111)</a:t>
                      </a:r>
                    </a:p>
                  </a:txBody>
                  <a:tcPr marL="152400" marR="152400" marT="95250" marB="95250" anchor="ctr"/>
                </a:tc>
                <a:tc>
                  <a:txBody>
                    <a:bodyPr/>
                    <a:lstStyle/>
                    <a:p>
                      <a:pPr>
                        <a:lnSpc>
                          <a:spcPts val="1875"/>
                        </a:lnSpc>
                      </a:pPr>
                      <a:r>
                        <a:rPr lang="en-KE" sz="2400" b="0">
                          <a:effectLst/>
                          <a:latin typeface="Arial" panose="020B0604020202020204" pitchFamily="34" charset="0"/>
                          <a:cs typeface="Arial" panose="020B0604020202020204" pitchFamily="34" charset="0"/>
                        </a:rPr>
                        <a:t>1.82% (11/111)</a:t>
                      </a:r>
                    </a:p>
                  </a:txBody>
                  <a:tcPr marL="152400" marT="95250" marB="95250" anchor="ctr"/>
                </a:tc>
                <a:extLst>
                  <a:ext uri="{0D108BD9-81ED-4DB2-BD59-A6C34878D82A}">
                    <a16:rowId xmlns:a16="http://schemas.microsoft.com/office/drawing/2014/main" val="1154323048"/>
                  </a:ext>
                </a:extLst>
              </a:tr>
              <a:tr h="775876">
                <a:tc>
                  <a:txBody>
                    <a:bodyPr/>
                    <a:lstStyle/>
                    <a:p>
                      <a:pPr>
                        <a:lnSpc>
                          <a:spcPts val="1875"/>
                        </a:lnSpc>
                      </a:pPr>
                      <a:r>
                        <a:rPr lang="en-US" sz="2400" b="0" dirty="0">
                          <a:effectLst/>
                          <a:latin typeface="Arial" panose="020B0604020202020204" pitchFamily="34" charset="0"/>
                          <a:cs typeface="Arial" panose="020B0604020202020204" pitchFamily="34" charset="0"/>
                        </a:rPr>
                        <a:t>Years of experience</a:t>
                      </a: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&gt;10 years</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240 (39.74%)</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2.48% (15/240)</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3.14% (19/240)</a:t>
                      </a:r>
                    </a:p>
                  </a:txBody>
                  <a:tcPr marL="152400" marT="95250" marB="95250" anchor="ctr"/>
                </a:tc>
                <a:extLst>
                  <a:ext uri="{0D108BD9-81ED-4DB2-BD59-A6C34878D82A}">
                    <a16:rowId xmlns:a16="http://schemas.microsoft.com/office/drawing/2014/main" val="2181229559"/>
                  </a:ext>
                </a:extLst>
              </a:tr>
              <a:tr h="609314">
                <a:tc>
                  <a:txBody>
                    <a:bodyPr/>
                    <a:lstStyle/>
                    <a:p>
                      <a:pPr>
                        <a:lnSpc>
                          <a:spcPts val="1875"/>
                        </a:lnSpc>
                      </a:pPr>
                      <a:endParaRPr lang="en-KE" b="0" dirty="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US" sz="2400" b="0" i="0" kern="1200" dirty="0">
                          <a:solidFill>
                            <a:schemeClr val="tx1"/>
                          </a:solidFill>
                          <a:effectLst/>
                          <a:latin typeface="Arial" panose="020B0604020202020204" pitchFamily="34" charset="0"/>
                          <a:ea typeface="+mn-ea"/>
                          <a:cs typeface="Arial" panose="020B0604020202020204" pitchFamily="34" charset="0"/>
                        </a:rPr>
                        <a:t>&lt;10 years</a:t>
                      </a:r>
                      <a:endParaRPr lang="en-KE" sz="2400" b="0" dirty="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KE" sz="2400" b="1" dirty="0">
                          <a:effectLst/>
                          <a:latin typeface="Arial" panose="020B0604020202020204" pitchFamily="34" charset="0"/>
                          <a:cs typeface="Arial" panose="020B0604020202020204" pitchFamily="34" charset="0"/>
                        </a:rPr>
                        <a:t>364 (60.26%)</a:t>
                      </a:r>
                    </a:p>
                  </a:txBody>
                  <a:tcPr marL="152400" marR="152400" marT="95250" marB="95250" anchor="ctr"/>
                </a:tc>
                <a:tc>
                  <a:txBody>
                    <a:bodyPr/>
                    <a:lstStyle/>
                    <a:p>
                      <a:pPr>
                        <a:lnSpc>
                          <a:spcPts val="1875"/>
                        </a:lnSpc>
                      </a:pPr>
                      <a:r>
                        <a:rPr lang="en-KE" sz="2400" b="0">
                          <a:effectLst/>
                          <a:latin typeface="Arial" panose="020B0604020202020204" pitchFamily="34" charset="0"/>
                          <a:cs typeface="Arial" panose="020B0604020202020204" pitchFamily="34" charset="0"/>
                        </a:rPr>
                        <a:t>3.62% (22/364)</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5.63% (34/364)</a:t>
                      </a:r>
                    </a:p>
                  </a:txBody>
                  <a:tcPr marL="152400" marT="95250" marB="95250" anchor="ctr"/>
                </a:tc>
                <a:extLst>
                  <a:ext uri="{0D108BD9-81ED-4DB2-BD59-A6C34878D82A}">
                    <a16:rowId xmlns:a16="http://schemas.microsoft.com/office/drawing/2014/main" val="2541115366"/>
                  </a:ext>
                </a:extLst>
              </a:tr>
            </a:tbl>
          </a:graphicData>
        </a:graphic>
      </p:graphicFrame>
    </p:spTree>
    <p:extLst>
      <p:ext uri="{BB962C8B-B14F-4D97-AF65-F5344CB8AC3E}">
        <p14:creationId xmlns:p14="http://schemas.microsoft.com/office/powerpoint/2010/main" val="3336419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62041-63FE-A547-13CE-E2BCF2A00AB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49B6B50-878B-55C3-B8A4-DF267BD2DA30}"/>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sp>
      <p:grpSp>
        <p:nvGrpSpPr>
          <p:cNvPr id="3" name="Group 3">
            <a:extLst>
              <a:ext uri="{FF2B5EF4-FFF2-40B4-BE49-F238E27FC236}">
                <a16:creationId xmlns:a16="http://schemas.microsoft.com/office/drawing/2014/main" id="{8445C346-F9AF-4AC4-AE99-7A934A4D0675}"/>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A3BE299F-14F4-0D46-59C8-86003393F68E}"/>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a:extLst>
                <a:ext uri="{FF2B5EF4-FFF2-40B4-BE49-F238E27FC236}">
                  <a16:creationId xmlns:a16="http://schemas.microsoft.com/office/drawing/2014/main" id="{55F00B80-5949-9999-D641-A8927DED35C8}"/>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8C5BA0D1-BD3E-3C34-74B5-F9D77DEC2AFF}"/>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7" name="Group 7">
              <a:extLst>
                <a:ext uri="{FF2B5EF4-FFF2-40B4-BE49-F238E27FC236}">
                  <a16:creationId xmlns:a16="http://schemas.microsoft.com/office/drawing/2014/main" id="{2240BC25-28B9-A4B5-6343-AFE6E2EE4B24}"/>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5458A61E-7603-3E27-ECB2-BCF340692732}"/>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9" name="Freeform 9">
                <a:extLst>
                  <a:ext uri="{FF2B5EF4-FFF2-40B4-BE49-F238E27FC236}">
                    <a16:creationId xmlns:a16="http://schemas.microsoft.com/office/drawing/2014/main" id="{11DE9A80-EACF-2F19-651E-1FAB2E15B8F9}"/>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 name="Freeform 10">
                <a:extLst>
                  <a:ext uri="{FF2B5EF4-FFF2-40B4-BE49-F238E27FC236}">
                    <a16:creationId xmlns:a16="http://schemas.microsoft.com/office/drawing/2014/main" id="{54FAFF74-68C9-1EB6-6C02-953C2F95A417}"/>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1" name="Freeform 11">
                <a:extLst>
                  <a:ext uri="{FF2B5EF4-FFF2-40B4-BE49-F238E27FC236}">
                    <a16:creationId xmlns:a16="http://schemas.microsoft.com/office/drawing/2014/main" id="{51E95492-2648-74F1-3346-25BB13F85332}"/>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2" name="Group 12">
              <a:extLst>
                <a:ext uri="{FF2B5EF4-FFF2-40B4-BE49-F238E27FC236}">
                  <a16:creationId xmlns:a16="http://schemas.microsoft.com/office/drawing/2014/main" id="{360FE69C-A07F-2A68-12EB-ACD484A226C7}"/>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98255947-7AA5-B502-3FB1-30D66AA416F5}"/>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4" name="Freeform 14">
                <a:extLst>
                  <a:ext uri="{FF2B5EF4-FFF2-40B4-BE49-F238E27FC236}">
                    <a16:creationId xmlns:a16="http://schemas.microsoft.com/office/drawing/2014/main" id="{169F6C9D-B083-5EDB-BB8A-A0AD38CF020B}"/>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5" name="Freeform 15">
                <a:extLst>
                  <a:ext uri="{FF2B5EF4-FFF2-40B4-BE49-F238E27FC236}">
                    <a16:creationId xmlns:a16="http://schemas.microsoft.com/office/drawing/2014/main" id="{373FF8D6-A8F5-B26B-5097-2084019E4135}"/>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6" name="Freeform 16">
                <a:extLst>
                  <a:ext uri="{FF2B5EF4-FFF2-40B4-BE49-F238E27FC236}">
                    <a16:creationId xmlns:a16="http://schemas.microsoft.com/office/drawing/2014/main" id="{8CD42B04-3DBB-BDCB-5800-90E6864C5CE3}"/>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7" name="Freeform 17">
                <a:extLst>
                  <a:ext uri="{FF2B5EF4-FFF2-40B4-BE49-F238E27FC236}">
                    <a16:creationId xmlns:a16="http://schemas.microsoft.com/office/drawing/2014/main" id="{A0FD9B62-29FA-07DB-B849-EA9EA3EA2B37}"/>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8" name="Group 18">
              <a:extLst>
                <a:ext uri="{FF2B5EF4-FFF2-40B4-BE49-F238E27FC236}">
                  <a16:creationId xmlns:a16="http://schemas.microsoft.com/office/drawing/2014/main" id="{A698FF4F-C1D0-104F-FC52-68C57A671B86}"/>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7C489AB2-D1FC-7D91-E4AF-7ED1F81444AD}"/>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20" name="Freeform 20">
                <a:extLst>
                  <a:ext uri="{FF2B5EF4-FFF2-40B4-BE49-F238E27FC236}">
                    <a16:creationId xmlns:a16="http://schemas.microsoft.com/office/drawing/2014/main" id="{2467C6B7-5090-F88C-BAA0-7728FC7138A5}"/>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21" name="Freeform 21">
                <a:extLst>
                  <a:ext uri="{FF2B5EF4-FFF2-40B4-BE49-F238E27FC236}">
                    <a16:creationId xmlns:a16="http://schemas.microsoft.com/office/drawing/2014/main" id="{62F74065-2A55-0689-2FEB-456EAA058EC2}"/>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22" name="Freeform 22">
                <a:extLst>
                  <a:ext uri="{FF2B5EF4-FFF2-40B4-BE49-F238E27FC236}">
                    <a16:creationId xmlns:a16="http://schemas.microsoft.com/office/drawing/2014/main" id="{A27205B1-4448-6EA4-2ED4-B0FA690A4087}"/>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23" name="Freeform 23">
                <a:extLst>
                  <a:ext uri="{FF2B5EF4-FFF2-40B4-BE49-F238E27FC236}">
                    <a16:creationId xmlns:a16="http://schemas.microsoft.com/office/drawing/2014/main" id="{D4FA203F-C778-8053-090E-67873DA5A976}"/>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24" name="Group 24">
              <a:extLst>
                <a:ext uri="{FF2B5EF4-FFF2-40B4-BE49-F238E27FC236}">
                  <a16:creationId xmlns:a16="http://schemas.microsoft.com/office/drawing/2014/main" id="{B90BADFB-34E0-9C8C-B471-E78E2B4FF5A3}"/>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9CA376CF-F0C9-62F4-BFD8-23553CEBF83A}"/>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26" name="Freeform 26">
                <a:extLst>
                  <a:ext uri="{FF2B5EF4-FFF2-40B4-BE49-F238E27FC236}">
                    <a16:creationId xmlns:a16="http://schemas.microsoft.com/office/drawing/2014/main" id="{0FD2FB45-2923-F622-29CD-929DD6FF887C}"/>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27" name="Freeform 27">
                <a:extLst>
                  <a:ext uri="{FF2B5EF4-FFF2-40B4-BE49-F238E27FC236}">
                    <a16:creationId xmlns:a16="http://schemas.microsoft.com/office/drawing/2014/main" id="{A59CDC73-F677-55CE-BC2B-621D1674DF30}"/>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28" name="Freeform 28">
                <a:extLst>
                  <a:ext uri="{FF2B5EF4-FFF2-40B4-BE49-F238E27FC236}">
                    <a16:creationId xmlns:a16="http://schemas.microsoft.com/office/drawing/2014/main" id="{EC161587-3C5E-DAC1-5219-0F0A6285F002}"/>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29" name="Freeform 29">
                <a:extLst>
                  <a:ext uri="{FF2B5EF4-FFF2-40B4-BE49-F238E27FC236}">
                    <a16:creationId xmlns:a16="http://schemas.microsoft.com/office/drawing/2014/main" id="{46D69F36-63FA-ECB4-EEC0-84F88D432B5A}"/>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30" name="Freeform 30">
                <a:extLst>
                  <a:ext uri="{FF2B5EF4-FFF2-40B4-BE49-F238E27FC236}">
                    <a16:creationId xmlns:a16="http://schemas.microsoft.com/office/drawing/2014/main" id="{065A4D89-0B04-EB46-FAEE-DDD1C0C1F9D3}"/>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31" name="Freeform 31">
                <a:extLst>
                  <a:ext uri="{FF2B5EF4-FFF2-40B4-BE49-F238E27FC236}">
                    <a16:creationId xmlns:a16="http://schemas.microsoft.com/office/drawing/2014/main" id="{11ABE396-2E96-0551-CC56-32D12599A30F}"/>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32" name="Freeform 32">
                <a:extLst>
                  <a:ext uri="{FF2B5EF4-FFF2-40B4-BE49-F238E27FC236}">
                    <a16:creationId xmlns:a16="http://schemas.microsoft.com/office/drawing/2014/main" id="{0290CFB7-39F6-7DDC-A1EF-08CFAEFE41FA}"/>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33" name="Freeform 33">
                <a:extLst>
                  <a:ext uri="{FF2B5EF4-FFF2-40B4-BE49-F238E27FC236}">
                    <a16:creationId xmlns:a16="http://schemas.microsoft.com/office/drawing/2014/main" id="{279B317F-375C-A5D1-45AF-5CD012D17EC2}"/>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4" name="Freeform 34">
                <a:extLst>
                  <a:ext uri="{FF2B5EF4-FFF2-40B4-BE49-F238E27FC236}">
                    <a16:creationId xmlns:a16="http://schemas.microsoft.com/office/drawing/2014/main" id="{0E323BAC-BEB2-BB4D-9F44-5A27BF313DC7}"/>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5" name="Group 35">
              <a:extLst>
                <a:ext uri="{FF2B5EF4-FFF2-40B4-BE49-F238E27FC236}">
                  <a16:creationId xmlns:a16="http://schemas.microsoft.com/office/drawing/2014/main" id="{93BE6AAF-F69A-0207-4A46-64487CB86FA1}"/>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FA4A77C4-9919-0A63-FF8C-3B2C70854BC0}"/>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7" name="Group 37">
              <a:extLst>
                <a:ext uri="{FF2B5EF4-FFF2-40B4-BE49-F238E27FC236}">
                  <a16:creationId xmlns:a16="http://schemas.microsoft.com/office/drawing/2014/main" id="{251416CA-AF94-A492-60EC-AABDD51C50A0}"/>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9109F9CF-52CE-EAC4-8422-CA3A478BC38E}"/>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39" name="Freeform 39">
                <a:extLst>
                  <a:ext uri="{FF2B5EF4-FFF2-40B4-BE49-F238E27FC236}">
                    <a16:creationId xmlns:a16="http://schemas.microsoft.com/office/drawing/2014/main" id="{5FD59C8E-9715-ED27-33F1-E22BF7A3AD89}"/>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40" name="Freeform 40">
                <a:extLst>
                  <a:ext uri="{FF2B5EF4-FFF2-40B4-BE49-F238E27FC236}">
                    <a16:creationId xmlns:a16="http://schemas.microsoft.com/office/drawing/2014/main" id="{327AFB06-65E9-5C44-874E-5E1F70D83858}"/>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41" name="Freeform 41">
                <a:extLst>
                  <a:ext uri="{FF2B5EF4-FFF2-40B4-BE49-F238E27FC236}">
                    <a16:creationId xmlns:a16="http://schemas.microsoft.com/office/drawing/2014/main" id="{503373DE-F667-B041-8D67-D09B630A9228}"/>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42" name="Group 42">
              <a:extLst>
                <a:ext uri="{FF2B5EF4-FFF2-40B4-BE49-F238E27FC236}">
                  <a16:creationId xmlns:a16="http://schemas.microsoft.com/office/drawing/2014/main" id="{2D18774A-65F2-17A7-E27F-0E9EA96816D8}"/>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721462C7-552D-BE56-0A3B-57576ED8A31E}"/>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4" name="Freeform 44">
                <a:extLst>
                  <a:ext uri="{FF2B5EF4-FFF2-40B4-BE49-F238E27FC236}">
                    <a16:creationId xmlns:a16="http://schemas.microsoft.com/office/drawing/2014/main" id="{B651C93A-63B1-4125-7191-765AB309B8C3}"/>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5" name="Freeform 45">
                <a:extLst>
                  <a:ext uri="{FF2B5EF4-FFF2-40B4-BE49-F238E27FC236}">
                    <a16:creationId xmlns:a16="http://schemas.microsoft.com/office/drawing/2014/main" id="{42F4231A-556B-33F5-4B2A-33115BC29BB7}"/>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6" name="Freeform 46">
                <a:extLst>
                  <a:ext uri="{FF2B5EF4-FFF2-40B4-BE49-F238E27FC236}">
                    <a16:creationId xmlns:a16="http://schemas.microsoft.com/office/drawing/2014/main" id="{448E490E-9E53-8846-0DCE-F3DC05335DF6}"/>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47" name="Group 47">
            <a:extLst>
              <a:ext uri="{FF2B5EF4-FFF2-40B4-BE49-F238E27FC236}">
                <a16:creationId xmlns:a16="http://schemas.microsoft.com/office/drawing/2014/main" id="{35169FD7-AADB-8F3F-A016-EB49D52DFB92}"/>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605B273A-FC2D-24E9-4838-98AB135F06A3}"/>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sp>
        <p:sp>
          <p:nvSpPr>
            <p:cNvPr id="49" name="TextBox 49">
              <a:extLst>
                <a:ext uri="{FF2B5EF4-FFF2-40B4-BE49-F238E27FC236}">
                  <a16:creationId xmlns:a16="http://schemas.microsoft.com/office/drawing/2014/main" id="{65630385-6EE8-609F-EDAB-A27EEEFE4BEB}"/>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5CD8DE89-B690-182E-F263-107D499B6E09}"/>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D796CD9D-412B-7E96-3F6B-22FF43F4605D}"/>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sp>
        <p:sp>
          <p:nvSpPr>
            <p:cNvPr id="52" name="TextBox 52">
              <a:extLst>
                <a:ext uri="{FF2B5EF4-FFF2-40B4-BE49-F238E27FC236}">
                  <a16:creationId xmlns:a16="http://schemas.microsoft.com/office/drawing/2014/main" id="{1488C361-6123-546E-0128-C3A8E20E9AF3}"/>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2D4329BE-ACB3-1F07-5DFD-99923608B81D}"/>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C24BA4AA-A6CF-D883-A166-D4A4906E9F9C}"/>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sp>
        <p:sp>
          <p:nvSpPr>
            <p:cNvPr id="55" name="TextBox 55">
              <a:extLst>
                <a:ext uri="{FF2B5EF4-FFF2-40B4-BE49-F238E27FC236}">
                  <a16:creationId xmlns:a16="http://schemas.microsoft.com/office/drawing/2014/main" id="{C838A6C1-8E97-1FC8-ADB8-E5458F3208F4}"/>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8" name="Group 2">
            <a:extLst>
              <a:ext uri="{FF2B5EF4-FFF2-40B4-BE49-F238E27FC236}">
                <a16:creationId xmlns:a16="http://schemas.microsoft.com/office/drawing/2014/main" id="{399406E0-ACA3-2E7C-603C-0D55EBD108B1}"/>
              </a:ext>
            </a:extLst>
          </p:cNvPr>
          <p:cNvGrpSpPr/>
          <p:nvPr/>
        </p:nvGrpSpPr>
        <p:grpSpPr>
          <a:xfrm>
            <a:off x="27325" y="1391961"/>
            <a:ext cx="18284230" cy="1643980"/>
            <a:chOff x="0" y="0"/>
            <a:chExt cx="3021109" cy="475630"/>
          </a:xfrm>
        </p:grpSpPr>
        <p:sp>
          <p:nvSpPr>
            <p:cNvPr id="59" name="Freeform 3">
              <a:extLst>
                <a:ext uri="{FF2B5EF4-FFF2-40B4-BE49-F238E27FC236}">
                  <a16:creationId xmlns:a16="http://schemas.microsoft.com/office/drawing/2014/main" id="{79D33D39-9888-4980-5DAB-09916948C72A}"/>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1AB7046F-9E88-0942-2C84-A321B9B50255}"/>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2B4E3C63-34DA-CAE8-0279-1916EDB92161}"/>
              </a:ext>
            </a:extLst>
          </p:cNvPr>
          <p:cNvSpPr txBox="1"/>
          <p:nvPr/>
        </p:nvSpPr>
        <p:spPr>
          <a:xfrm>
            <a:off x="118942" y="1284188"/>
            <a:ext cx="18192613" cy="3572068"/>
          </a:xfrm>
          <a:prstGeom prst="rect">
            <a:avLst/>
          </a:prstGeom>
        </p:spPr>
        <p:txBody>
          <a:bodyPr wrap="square" lIns="0" tIns="0" rIns="0" bIns="0" rtlCol="0" anchor="t">
            <a:spAutoFit/>
          </a:bodyPr>
          <a:lstStyle/>
          <a:p>
            <a:pPr>
              <a:lnSpc>
                <a:spcPts val="7149"/>
              </a:lnSpc>
            </a:pPr>
            <a:r>
              <a:rPr lang="en-US" sz="4000" b="1" dirty="0">
                <a:solidFill>
                  <a:schemeClr val="bg1"/>
                </a:solidFill>
                <a:latin typeface="Arial Bold"/>
                <a:ea typeface="Arial Bold"/>
                <a:cs typeface="Arial Bold"/>
                <a:sym typeface="Arial Bold"/>
              </a:rPr>
              <a:t>Results:</a:t>
            </a:r>
            <a:r>
              <a:rPr lang="en-US" sz="4000" dirty="0">
                <a:solidFill>
                  <a:schemeClr val="bg1"/>
                </a:solidFill>
              </a:rPr>
              <a:t> Distribution and Prevalence of Depression/SUD among HCWs, Kenya 2025 (n=604)</a:t>
            </a:r>
          </a:p>
          <a:p>
            <a:pPr>
              <a:lnSpc>
                <a:spcPts val="7149"/>
              </a:lnSpc>
            </a:pPr>
            <a:r>
              <a:rPr lang="en-US" sz="4000" b="1" dirty="0">
                <a:latin typeface="Arial Bold"/>
                <a:ea typeface="Arial Bold"/>
                <a:cs typeface="Arial Bold"/>
                <a:sym typeface="Arial Bold"/>
              </a:rPr>
              <a:t> </a:t>
            </a:r>
            <a:endParaRPr lang="en-US" sz="5400" dirty="0"/>
          </a:p>
          <a:p>
            <a:pPr algn="l">
              <a:lnSpc>
                <a:spcPts val="7149"/>
              </a:lnSpc>
            </a:pPr>
            <a:endParaRPr lang="en-US" sz="5400" b="1" dirty="0">
              <a:latin typeface="Arial Bold"/>
              <a:ea typeface="Arial Bold"/>
              <a:cs typeface="Arial Bold"/>
              <a:sym typeface="Arial Bold"/>
            </a:endParaRPr>
          </a:p>
        </p:txBody>
      </p:sp>
      <p:graphicFrame>
        <p:nvGraphicFramePr>
          <p:cNvPr id="77" name="Table 76">
            <a:extLst>
              <a:ext uri="{FF2B5EF4-FFF2-40B4-BE49-F238E27FC236}">
                <a16:creationId xmlns:a16="http://schemas.microsoft.com/office/drawing/2014/main" id="{3158B383-DAE7-4054-6956-27E4E8360EE4}"/>
              </a:ext>
            </a:extLst>
          </p:cNvPr>
          <p:cNvGraphicFramePr>
            <a:graphicFrameLocks noGrp="1"/>
          </p:cNvGraphicFramePr>
          <p:nvPr>
            <p:extLst>
              <p:ext uri="{D42A27DB-BD31-4B8C-83A1-F6EECF244321}">
                <p14:modId xmlns:p14="http://schemas.microsoft.com/office/powerpoint/2010/main" val="2494928795"/>
              </p:ext>
            </p:extLst>
          </p:nvPr>
        </p:nvGraphicFramePr>
        <p:xfrm>
          <a:off x="118941" y="3139029"/>
          <a:ext cx="18050118" cy="6688736"/>
        </p:xfrm>
        <a:graphic>
          <a:graphicData uri="http://schemas.openxmlformats.org/drawingml/2006/table">
            <a:tbl>
              <a:tblPr firstRow="1" bandRow="1">
                <a:tableStyleId>{2D5ABB26-0587-4C30-8999-92F81FD0307C}</a:tableStyleId>
              </a:tblPr>
              <a:tblGrid>
                <a:gridCol w="2929059">
                  <a:extLst>
                    <a:ext uri="{9D8B030D-6E8A-4147-A177-3AD203B41FA5}">
                      <a16:colId xmlns:a16="http://schemas.microsoft.com/office/drawing/2014/main" val="3611707861"/>
                    </a:ext>
                  </a:extLst>
                </a:gridCol>
                <a:gridCol w="6629400">
                  <a:extLst>
                    <a:ext uri="{9D8B030D-6E8A-4147-A177-3AD203B41FA5}">
                      <a16:colId xmlns:a16="http://schemas.microsoft.com/office/drawing/2014/main" val="1530075103"/>
                    </a:ext>
                  </a:extLst>
                </a:gridCol>
                <a:gridCol w="2590800">
                  <a:extLst>
                    <a:ext uri="{9D8B030D-6E8A-4147-A177-3AD203B41FA5}">
                      <a16:colId xmlns:a16="http://schemas.microsoft.com/office/drawing/2014/main" val="2999135841"/>
                    </a:ext>
                  </a:extLst>
                </a:gridCol>
                <a:gridCol w="2971800">
                  <a:extLst>
                    <a:ext uri="{9D8B030D-6E8A-4147-A177-3AD203B41FA5}">
                      <a16:colId xmlns:a16="http://schemas.microsoft.com/office/drawing/2014/main" val="834688529"/>
                    </a:ext>
                  </a:extLst>
                </a:gridCol>
                <a:gridCol w="2929059">
                  <a:extLst>
                    <a:ext uri="{9D8B030D-6E8A-4147-A177-3AD203B41FA5}">
                      <a16:colId xmlns:a16="http://schemas.microsoft.com/office/drawing/2014/main" val="2180792996"/>
                    </a:ext>
                  </a:extLst>
                </a:gridCol>
              </a:tblGrid>
              <a:tr h="487071">
                <a:tc>
                  <a:txBody>
                    <a:bodyPr/>
                    <a:lstStyle/>
                    <a:p>
                      <a:pPr algn="l">
                        <a:lnSpc>
                          <a:spcPts val="1875"/>
                        </a:lnSpc>
                      </a:pPr>
                      <a:r>
                        <a:rPr lang="en-US" sz="2400" b="1" dirty="0">
                          <a:solidFill>
                            <a:srgbClr val="00B050"/>
                          </a:solidFill>
                          <a:effectLst/>
                          <a:latin typeface="Arial" panose="020B0604020202020204" pitchFamily="34" charset="0"/>
                          <a:cs typeface="Arial" panose="020B0604020202020204" pitchFamily="34" charset="0"/>
                        </a:rPr>
                        <a:t>Variable</a:t>
                      </a:r>
                    </a:p>
                  </a:txBody>
                  <a:tcPr marR="152400" marT="95250" marB="95250" anchor="ctr"/>
                </a:tc>
                <a:tc>
                  <a:txBody>
                    <a:bodyPr/>
                    <a:lstStyle/>
                    <a:p>
                      <a:pPr algn="l">
                        <a:lnSpc>
                          <a:spcPts val="1875"/>
                        </a:lnSpc>
                      </a:pPr>
                      <a:r>
                        <a:rPr lang="en-US" sz="2400" b="1" dirty="0">
                          <a:solidFill>
                            <a:srgbClr val="00B050"/>
                          </a:solidFill>
                          <a:effectLst/>
                          <a:latin typeface="Arial" panose="020B0604020202020204" pitchFamily="34" charset="0"/>
                          <a:cs typeface="Arial" panose="020B0604020202020204" pitchFamily="34" charset="0"/>
                        </a:rPr>
                        <a:t>Category</a:t>
                      </a:r>
                    </a:p>
                  </a:txBody>
                  <a:tcPr marL="152400" marR="152400" marT="95250" marB="95250" anchor="ctr"/>
                </a:tc>
                <a:tc>
                  <a:txBody>
                    <a:bodyPr/>
                    <a:lstStyle/>
                    <a:p>
                      <a:pPr algn="l">
                        <a:lnSpc>
                          <a:spcPts val="1875"/>
                        </a:lnSpc>
                      </a:pPr>
                      <a:r>
                        <a:rPr lang="en-US" sz="2400" b="1" dirty="0">
                          <a:solidFill>
                            <a:srgbClr val="00B050"/>
                          </a:solidFill>
                          <a:effectLst/>
                          <a:latin typeface="Arial" panose="020B0604020202020204" pitchFamily="34" charset="0"/>
                          <a:cs typeface="Arial" panose="020B0604020202020204" pitchFamily="34" charset="0"/>
                        </a:rPr>
                        <a:t>Frequency (%)</a:t>
                      </a:r>
                    </a:p>
                  </a:txBody>
                  <a:tcPr marL="152400" marR="152400" marT="95250" marB="95250" anchor="ctr"/>
                </a:tc>
                <a:tc>
                  <a:txBody>
                    <a:bodyPr/>
                    <a:lstStyle/>
                    <a:p>
                      <a:pPr algn="l">
                        <a:lnSpc>
                          <a:spcPts val="1875"/>
                        </a:lnSpc>
                      </a:pPr>
                      <a:r>
                        <a:rPr lang="en-US" sz="2400" b="1" dirty="0">
                          <a:solidFill>
                            <a:srgbClr val="00B050"/>
                          </a:solidFill>
                          <a:effectLst/>
                          <a:latin typeface="Arial" panose="020B0604020202020204" pitchFamily="34" charset="0"/>
                          <a:cs typeface="Arial" panose="020B0604020202020204" pitchFamily="34" charset="0"/>
                        </a:rPr>
                        <a:t>Depression (%)</a:t>
                      </a:r>
                    </a:p>
                  </a:txBody>
                  <a:tcPr marL="152400" marR="152400" marT="95250" marB="95250" anchor="ctr"/>
                </a:tc>
                <a:tc>
                  <a:txBody>
                    <a:bodyPr/>
                    <a:lstStyle/>
                    <a:p>
                      <a:pPr algn="l">
                        <a:lnSpc>
                          <a:spcPts val="1875"/>
                        </a:lnSpc>
                      </a:pPr>
                      <a:r>
                        <a:rPr lang="en-US" sz="2400" b="1" dirty="0">
                          <a:solidFill>
                            <a:srgbClr val="00B050"/>
                          </a:solidFill>
                          <a:effectLst/>
                          <a:latin typeface="Arial" panose="020B0604020202020204" pitchFamily="34" charset="0"/>
                          <a:cs typeface="Arial" panose="020B0604020202020204" pitchFamily="34" charset="0"/>
                        </a:rPr>
                        <a:t>SUD (%)</a:t>
                      </a:r>
                    </a:p>
                  </a:txBody>
                  <a:tcPr marL="152400" marR="152400" marT="95250" marB="95250" anchor="ctr"/>
                </a:tc>
                <a:extLst>
                  <a:ext uri="{0D108BD9-81ED-4DB2-BD59-A6C34878D82A}">
                    <a16:rowId xmlns:a16="http://schemas.microsoft.com/office/drawing/2014/main" val="2391331653"/>
                  </a:ext>
                </a:extLst>
              </a:tr>
              <a:tr h="487071">
                <a:tc>
                  <a:txBody>
                    <a:bodyPr/>
                    <a:lstStyle/>
                    <a:p>
                      <a:pPr>
                        <a:lnSpc>
                          <a:spcPts val="1875"/>
                        </a:lnSpc>
                      </a:pPr>
                      <a:r>
                        <a:rPr lang="en-US" sz="2400" b="0" dirty="0">
                          <a:effectLst/>
                          <a:latin typeface="Arial" panose="020B0604020202020204" pitchFamily="34" charset="0"/>
                          <a:cs typeface="Arial" panose="020B0604020202020204" pitchFamily="34" charset="0"/>
                        </a:rPr>
                        <a:t>Cadre (detailed)</a:t>
                      </a: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Nurse</a:t>
                      </a:r>
                    </a:p>
                  </a:txBody>
                  <a:tcPr marL="152400" marR="152400" marT="95250" marB="95250" anchor="ctr"/>
                </a:tc>
                <a:tc>
                  <a:txBody>
                    <a:bodyPr/>
                    <a:lstStyle/>
                    <a:p>
                      <a:pPr>
                        <a:lnSpc>
                          <a:spcPts val="1875"/>
                        </a:lnSpc>
                      </a:pPr>
                      <a:r>
                        <a:rPr lang="en-KE" sz="2400" b="1" dirty="0">
                          <a:effectLst/>
                          <a:latin typeface="Arial" panose="020B0604020202020204" pitchFamily="34" charset="0"/>
                          <a:cs typeface="Arial" panose="020B0604020202020204" pitchFamily="34" charset="0"/>
                        </a:rPr>
                        <a:t>212 (35.10%)</a:t>
                      </a:r>
                    </a:p>
                  </a:txBody>
                  <a:tcPr marL="152400" marR="152400" marT="95250" marB="95250" anchor="ct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R="152400" marT="95250" marB="95250" anchor="ctr">
                    <a:solidFill>
                      <a:schemeClr val="tx1">
                        <a:lumMod val="50000"/>
                        <a:lumOff val="50000"/>
                      </a:schemeClr>
                    </a:solidFill>
                  </a:tcP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T="95250" marB="95250" anchor="ctr">
                    <a:solidFill>
                      <a:schemeClr val="tx1">
                        <a:lumMod val="50000"/>
                        <a:lumOff val="50000"/>
                      </a:schemeClr>
                    </a:solidFill>
                  </a:tcPr>
                </a:tc>
                <a:extLst>
                  <a:ext uri="{0D108BD9-81ED-4DB2-BD59-A6C34878D82A}">
                    <a16:rowId xmlns:a16="http://schemas.microsoft.com/office/drawing/2014/main" val="549099453"/>
                  </a:ext>
                </a:extLst>
              </a:tr>
              <a:tr h="487071">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Clinical Officer</a:t>
                      </a:r>
                    </a:p>
                  </a:txBody>
                  <a:tcPr marL="152400" marR="152400" marT="95250" marB="95250" anchor="ctr"/>
                </a:tc>
                <a:tc>
                  <a:txBody>
                    <a:bodyPr/>
                    <a:lstStyle/>
                    <a:p>
                      <a:pPr>
                        <a:lnSpc>
                          <a:spcPts val="1875"/>
                        </a:lnSpc>
                      </a:pPr>
                      <a:r>
                        <a:rPr lang="en-KE" sz="2400" b="0">
                          <a:effectLst/>
                          <a:latin typeface="Arial" panose="020B0604020202020204" pitchFamily="34" charset="0"/>
                          <a:cs typeface="Arial" panose="020B0604020202020204" pitchFamily="34" charset="0"/>
                        </a:rPr>
                        <a:t>145 (24.01%)</a:t>
                      </a:r>
                    </a:p>
                  </a:txBody>
                  <a:tcPr marL="152400" marR="152400" marT="95250" marB="95250" anchor="ct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R="152400" marT="95250" marB="95250" anchor="ctr">
                    <a:solidFill>
                      <a:schemeClr val="tx1">
                        <a:lumMod val="50000"/>
                        <a:lumOff val="50000"/>
                      </a:schemeClr>
                    </a:solidFill>
                  </a:tcPr>
                </a:tc>
                <a:tc>
                  <a:txBody>
                    <a:bodyPr/>
                    <a:lstStyle/>
                    <a:p>
                      <a:pPr>
                        <a:lnSpc>
                          <a:spcPts val="1875"/>
                        </a:lnSpc>
                      </a:pPr>
                      <a:endParaRPr lang="en-KE" sz="2400" b="0">
                        <a:effectLst/>
                        <a:latin typeface="Arial" panose="020B0604020202020204" pitchFamily="34" charset="0"/>
                        <a:cs typeface="Arial" panose="020B0604020202020204" pitchFamily="34" charset="0"/>
                      </a:endParaRPr>
                    </a:p>
                  </a:txBody>
                  <a:tcPr marL="152400" marT="95250" marB="95250" anchor="ctr">
                    <a:solidFill>
                      <a:schemeClr val="tx1">
                        <a:lumMod val="50000"/>
                        <a:lumOff val="50000"/>
                      </a:schemeClr>
                    </a:solidFill>
                  </a:tcPr>
                </a:tc>
                <a:extLst>
                  <a:ext uri="{0D108BD9-81ED-4DB2-BD59-A6C34878D82A}">
                    <a16:rowId xmlns:a16="http://schemas.microsoft.com/office/drawing/2014/main" val="380467017"/>
                  </a:ext>
                </a:extLst>
              </a:tr>
              <a:tr h="487071">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Laboratory</a:t>
                      </a:r>
                    </a:p>
                  </a:txBody>
                  <a:tcPr marL="152400" marR="152400" marT="95250" marB="95250" anchor="ctr"/>
                </a:tc>
                <a:tc>
                  <a:txBody>
                    <a:bodyPr/>
                    <a:lstStyle/>
                    <a:p>
                      <a:pPr>
                        <a:lnSpc>
                          <a:spcPts val="1875"/>
                        </a:lnSpc>
                      </a:pPr>
                      <a:r>
                        <a:rPr lang="en-KE" sz="2400" b="0">
                          <a:effectLst/>
                          <a:latin typeface="Arial" panose="020B0604020202020204" pitchFamily="34" charset="0"/>
                          <a:cs typeface="Arial" panose="020B0604020202020204" pitchFamily="34" charset="0"/>
                        </a:rPr>
                        <a:t>105 (17.38%)</a:t>
                      </a:r>
                    </a:p>
                  </a:txBody>
                  <a:tcPr marL="152400" marR="152400" marT="95250" marB="95250" anchor="ct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R="152400" marT="95250" marB="95250" anchor="ctr">
                    <a:solidFill>
                      <a:schemeClr val="tx1">
                        <a:lumMod val="50000"/>
                        <a:lumOff val="50000"/>
                      </a:schemeClr>
                    </a:solidFill>
                  </a:tcP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T="95250" marB="95250" anchor="ctr">
                    <a:solidFill>
                      <a:schemeClr val="tx1">
                        <a:lumMod val="50000"/>
                        <a:lumOff val="50000"/>
                      </a:schemeClr>
                    </a:solidFill>
                  </a:tcPr>
                </a:tc>
                <a:extLst>
                  <a:ext uri="{0D108BD9-81ED-4DB2-BD59-A6C34878D82A}">
                    <a16:rowId xmlns:a16="http://schemas.microsoft.com/office/drawing/2014/main" val="3041386445"/>
                  </a:ext>
                </a:extLst>
              </a:tr>
              <a:tr h="487071">
                <a:tc>
                  <a:txBody>
                    <a:bodyPr/>
                    <a:lstStyle/>
                    <a:p>
                      <a:pPr>
                        <a:lnSpc>
                          <a:spcPts val="1875"/>
                        </a:lnSpc>
                      </a:pPr>
                      <a:endParaRPr lang="en-KE" sz="2400" b="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Medical Officer</a:t>
                      </a:r>
                    </a:p>
                  </a:txBody>
                  <a:tcPr marL="152400" marR="152400" marT="95250" marB="95250" anchor="ctr"/>
                </a:tc>
                <a:tc>
                  <a:txBody>
                    <a:bodyPr/>
                    <a:lstStyle/>
                    <a:p>
                      <a:pPr>
                        <a:lnSpc>
                          <a:spcPts val="1875"/>
                        </a:lnSpc>
                      </a:pPr>
                      <a:r>
                        <a:rPr lang="en-KE" sz="2400" b="0">
                          <a:effectLst/>
                          <a:latin typeface="Arial" panose="020B0604020202020204" pitchFamily="34" charset="0"/>
                          <a:cs typeface="Arial" panose="020B0604020202020204" pitchFamily="34" charset="0"/>
                        </a:rPr>
                        <a:t>67 (11.09%)</a:t>
                      </a:r>
                    </a:p>
                  </a:txBody>
                  <a:tcPr marL="152400" marR="152400" marT="95250" marB="95250" anchor="ctr"/>
                </a:tc>
                <a:tc>
                  <a:txBody>
                    <a:bodyPr/>
                    <a:lstStyle/>
                    <a:p>
                      <a:pPr>
                        <a:lnSpc>
                          <a:spcPts val="1875"/>
                        </a:lnSpc>
                      </a:pPr>
                      <a:endParaRPr lang="en-KE" sz="2400" b="0">
                        <a:effectLst/>
                        <a:latin typeface="Arial" panose="020B0604020202020204" pitchFamily="34" charset="0"/>
                        <a:cs typeface="Arial" panose="020B0604020202020204" pitchFamily="34" charset="0"/>
                      </a:endParaRPr>
                    </a:p>
                  </a:txBody>
                  <a:tcPr marL="152400" marR="152400" marT="95250" marB="95250" anchor="ctr">
                    <a:solidFill>
                      <a:schemeClr val="tx1">
                        <a:lumMod val="50000"/>
                        <a:lumOff val="50000"/>
                      </a:schemeClr>
                    </a:solidFill>
                  </a:tcP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T="95250" marB="95250" anchor="ctr">
                    <a:solidFill>
                      <a:schemeClr val="tx1">
                        <a:lumMod val="50000"/>
                        <a:lumOff val="50000"/>
                      </a:schemeClr>
                    </a:solidFill>
                  </a:tcPr>
                </a:tc>
                <a:extLst>
                  <a:ext uri="{0D108BD9-81ED-4DB2-BD59-A6C34878D82A}">
                    <a16:rowId xmlns:a16="http://schemas.microsoft.com/office/drawing/2014/main" val="2231336654"/>
                  </a:ext>
                </a:extLst>
              </a:tr>
              <a:tr h="554994">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Pharmacy</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75 (12.42%)</a:t>
                      </a:r>
                    </a:p>
                  </a:txBody>
                  <a:tcPr marL="152400" marR="152400" marT="95250" marB="95250" anchor="ctr"/>
                </a:tc>
                <a:tc>
                  <a:txBody>
                    <a:bodyPr/>
                    <a:lstStyle/>
                    <a:p>
                      <a:pPr>
                        <a:lnSpc>
                          <a:spcPts val="1875"/>
                        </a:lnSpc>
                      </a:pPr>
                      <a:endParaRPr lang="en-KE" sz="2400" b="0">
                        <a:effectLst/>
                        <a:latin typeface="Arial" panose="020B0604020202020204" pitchFamily="34" charset="0"/>
                        <a:cs typeface="Arial" panose="020B0604020202020204" pitchFamily="34" charset="0"/>
                      </a:endParaRPr>
                    </a:p>
                  </a:txBody>
                  <a:tcPr marL="152400" marR="152400" marT="95250" marB="95250" anchor="ctr">
                    <a:solidFill>
                      <a:schemeClr val="tx1">
                        <a:lumMod val="50000"/>
                        <a:lumOff val="50000"/>
                      </a:schemeClr>
                    </a:solidFill>
                  </a:tcP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T="95250" marB="95250" anchor="ctr">
                    <a:solidFill>
                      <a:schemeClr val="tx1">
                        <a:lumMod val="50000"/>
                        <a:lumOff val="50000"/>
                      </a:schemeClr>
                    </a:solidFill>
                  </a:tcPr>
                </a:tc>
                <a:extLst>
                  <a:ext uri="{0D108BD9-81ED-4DB2-BD59-A6C34878D82A}">
                    <a16:rowId xmlns:a16="http://schemas.microsoft.com/office/drawing/2014/main" val="1184919502"/>
                  </a:ext>
                </a:extLst>
              </a:tr>
              <a:tr h="554994">
                <a:tc>
                  <a:txBody>
                    <a:bodyPr/>
                    <a:lstStyle/>
                    <a:p>
                      <a:pPr>
                        <a:lnSpc>
                          <a:spcPts val="1875"/>
                        </a:lnSpc>
                      </a:pPr>
                      <a:r>
                        <a:rPr lang="en-US" sz="2400" b="0" dirty="0">
                          <a:effectLst/>
                          <a:latin typeface="Arial" panose="020B0604020202020204" pitchFamily="34" charset="0"/>
                          <a:cs typeface="Arial" panose="020B0604020202020204" pitchFamily="34" charset="0"/>
                        </a:rPr>
                        <a:t>Cadre (grouped)</a:t>
                      </a: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Nurse</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212 (35.10%)</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2.81% (17/212)</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1.82% (11/212)</a:t>
                      </a:r>
                    </a:p>
                  </a:txBody>
                  <a:tcPr marL="152400" marT="95250" marB="95250" anchor="ctr"/>
                </a:tc>
                <a:extLst>
                  <a:ext uri="{0D108BD9-81ED-4DB2-BD59-A6C34878D82A}">
                    <a16:rowId xmlns:a16="http://schemas.microsoft.com/office/drawing/2014/main" val="3896045469"/>
                  </a:ext>
                </a:extLst>
              </a:tr>
              <a:tr h="554994">
                <a:tc>
                  <a:txBody>
                    <a:bodyPr/>
                    <a:lstStyle/>
                    <a:p>
                      <a:pPr>
                        <a:lnSpc>
                          <a:spcPts val="1875"/>
                        </a:lnSpc>
                      </a:pPr>
                      <a:endParaRPr lang="en-KE" sz="2400" b="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CO/Pharm/Lab/MO</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392 (64.90%)</a:t>
                      </a:r>
                    </a:p>
                  </a:txBody>
                  <a:tcPr marL="152400" marR="152400" marT="95250" marB="95250" anchor="ctr"/>
                </a:tc>
                <a:tc>
                  <a:txBody>
                    <a:bodyPr/>
                    <a:lstStyle/>
                    <a:p>
                      <a:pPr>
                        <a:lnSpc>
                          <a:spcPts val="1875"/>
                        </a:lnSpc>
                      </a:pPr>
                      <a:r>
                        <a:rPr lang="en-KE" sz="2400" b="1" dirty="0">
                          <a:effectLst/>
                          <a:latin typeface="Arial" panose="020B0604020202020204" pitchFamily="34" charset="0"/>
                          <a:cs typeface="Arial" panose="020B0604020202020204" pitchFamily="34" charset="0"/>
                        </a:rPr>
                        <a:t>3.31% (20/392)</a:t>
                      </a:r>
                      <a:endParaRPr lang="en-KE" sz="2400" b="0" dirty="0">
                        <a:effectLst/>
                        <a:latin typeface="Arial" panose="020B0604020202020204" pitchFamily="34" charset="0"/>
                        <a:cs typeface="Arial" panose="020B0604020202020204" pitchFamily="34" charset="0"/>
                      </a:endParaRPr>
                    </a:p>
                  </a:txBody>
                  <a:tcPr marL="152400" marR="152400" marT="95250" marB="95250" anchor="ctr"/>
                </a:tc>
                <a:tc>
                  <a:txBody>
                    <a:bodyPr/>
                    <a:lstStyle/>
                    <a:p>
                      <a:pPr>
                        <a:lnSpc>
                          <a:spcPts val="1875"/>
                        </a:lnSpc>
                      </a:pPr>
                      <a:r>
                        <a:rPr lang="en-KE" sz="2400" b="1" dirty="0">
                          <a:effectLst/>
                          <a:latin typeface="Arial" panose="020B0604020202020204" pitchFamily="34" charset="0"/>
                          <a:cs typeface="Arial" panose="020B0604020202020204" pitchFamily="34" charset="0"/>
                        </a:rPr>
                        <a:t>6.95% (42/392)</a:t>
                      </a:r>
                      <a:endParaRPr lang="en-KE" sz="2400" b="0" dirty="0">
                        <a:effectLst/>
                        <a:latin typeface="Arial" panose="020B0604020202020204" pitchFamily="34" charset="0"/>
                        <a:cs typeface="Arial" panose="020B0604020202020204" pitchFamily="34" charset="0"/>
                      </a:endParaRPr>
                    </a:p>
                  </a:txBody>
                  <a:tcPr marL="152400" marT="95250" marB="95250" anchor="ctr"/>
                </a:tc>
                <a:extLst>
                  <a:ext uri="{0D108BD9-81ED-4DB2-BD59-A6C34878D82A}">
                    <a16:rowId xmlns:a16="http://schemas.microsoft.com/office/drawing/2014/main" val="2877313917"/>
                  </a:ext>
                </a:extLst>
              </a:tr>
              <a:tr h="554994">
                <a:tc>
                  <a:txBody>
                    <a:bodyPr/>
                    <a:lstStyle/>
                    <a:p>
                      <a:pPr>
                        <a:lnSpc>
                          <a:spcPts val="1875"/>
                        </a:lnSpc>
                      </a:pPr>
                      <a:r>
                        <a:rPr lang="en-US" sz="2400" b="0" dirty="0">
                          <a:effectLst/>
                          <a:latin typeface="Arial" panose="020B0604020202020204" pitchFamily="34" charset="0"/>
                          <a:cs typeface="Arial" panose="020B0604020202020204" pitchFamily="34" charset="0"/>
                        </a:rPr>
                        <a:t>Workplace wellness </a:t>
                      </a:r>
                      <a:r>
                        <a:rPr lang="en-US" sz="2400" b="0" dirty="0" err="1">
                          <a:effectLst/>
                          <a:latin typeface="Arial" panose="020B0604020202020204" pitchFamily="34" charset="0"/>
                          <a:cs typeface="Arial" panose="020B0604020202020204" pitchFamily="34" charset="0"/>
                        </a:rPr>
                        <a:t>Assesment</a:t>
                      </a:r>
                      <a:endParaRPr lang="en-US" sz="2400" b="0" dirty="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Conducive Work Environment (&lt;60%)</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304 (50.33%)</a:t>
                      </a:r>
                    </a:p>
                  </a:txBody>
                  <a:tcPr marL="152400" marR="152400" marT="95250" marB="95250" anchor="ct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R="152400" marT="95250" marB="95250" anchor="ctr">
                    <a:solidFill>
                      <a:schemeClr val="tx1">
                        <a:lumMod val="50000"/>
                        <a:lumOff val="50000"/>
                      </a:schemeClr>
                    </a:solidFill>
                  </a:tcPr>
                </a:tc>
                <a:tc>
                  <a:txBody>
                    <a:bodyPr/>
                    <a:lstStyle/>
                    <a:p>
                      <a:pPr>
                        <a:lnSpc>
                          <a:spcPts val="1875"/>
                        </a:lnSpc>
                      </a:pPr>
                      <a:endParaRPr lang="en-KE" sz="2400" b="0">
                        <a:effectLst/>
                        <a:latin typeface="Arial" panose="020B0604020202020204" pitchFamily="34" charset="0"/>
                        <a:cs typeface="Arial" panose="020B0604020202020204" pitchFamily="34" charset="0"/>
                      </a:endParaRPr>
                    </a:p>
                  </a:txBody>
                  <a:tcPr marL="152400" marT="95250" marB="95250" anchor="ctr">
                    <a:solidFill>
                      <a:schemeClr val="tx1">
                        <a:lumMod val="50000"/>
                        <a:lumOff val="50000"/>
                      </a:schemeClr>
                    </a:solidFill>
                  </a:tcPr>
                </a:tc>
                <a:extLst>
                  <a:ext uri="{0D108BD9-81ED-4DB2-BD59-A6C34878D82A}">
                    <a16:rowId xmlns:a16="http://schemas.microsoft.com/office/drawing/2014/main" val="61714345"/>
                  </a:ext>
                </a:extLst>
              </a:tr>
              <a:tr h="554994">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US" sz="2400" b="0">
                          <a:effectLst/>
                          <a:latin typeface="Arial" panose="020B0604020202020204" pitchFamily="34" charset="0"/>
                          <a:cs typeface="Arial" panose="020B0604020202020204" pitchFamily="34" charset="0"/>
                        </a:rPr>
                        <a:t>Personal Wellness (≥60%)</a:t>
                      </a:r>
                    </a:p>
                  </a:txBody>
                  <a:tcPr marL="152400" marR="152400" marT="95250" marB="95250" anchor="ctr"/>
                </a:tc>
                <a:tc>
                  <a:txBody>
                    <a:bodyPr/>
                    <a:lstStyle/>
                    <a:p>
                      <a:pPr>
                        <a:lnSpc>
                          <a:spcPts val="1875"/>
                        </a:lnSpc>
                      </a:pPr>
                      <a:r>
                        <a:rPr lang="en-KE" sz="2400" b="0">
                          <a:effectLst/>
                          <a:latin typeface="Arial" panose="020B0604020202020204" pitchFamily="34" charset="0"/>
                          <a:cs typeface="Arial" panose="020B0604020202020204" pitchFamily="34" charset="0"/>
                        </a:rPr>
                        <a:t>306 (50.66%)</a:t>
                      </a:r>
                    </a:p>
                  </a:txBody>
                  <a:tcPr marL="152400" marR="152400" marT="95250" marB="95250" anchor="ct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R="152400" marT="95250" marB="95250" anchor="ctr">
                    <a:solidFill>
                      <a:schemeClr val="tx1">
                        <a:lumMod val="50000"/>
                        <a:lumOff val="50000"/>
                      </a:schemeClr>
                    </a:solidFill>
                  </a:tcP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T="95250" marB="95250" anchor="ctr">
                    <a:solidFill>
                      <a:schemeClr val="tx1">
                        <a:lumMod val="50000"/>
                        <a:lumOff val="50000"/>
                      </a:schemeClr>
                    </a:solidFill>
                  </a:tcPr>
                </a:tc>
                <a:extLst>
                  <a:ext uri="{0D108BD9-81ED-4DB2-BD59-A6C34878D82A}">
                    <a16:rowId xmlns:a16="http://schemas.microsoft.com/office/drawing/2014/main" val="2971793148"/>
                  </a:ext>
                </a:extLst>
              </a:tr>
              <a:tr h="554994">
                <a:tc>
                  <a:txBody>
                    <a:bodyPr/>
                    <a:lstStyle/>
                    <a:p>
                      <a:pPr>
                        <a:lnSpc>
                          <a:spcPts val="1875"/>
                        </a:lnSpc>
                      </a:pPr>
                      <a:endParaRPr lang="en-KE" sz="2400" b="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US" sz="2400" b="0" dirty="0">
                          <a:effectLst/>
                          <a:latin typeface="Arial" panose="020B0604020202020204" pitchFamily="34" charset="0"/>
                          <a:cs typeface="Arial" panose="020B0604020202020204" pitchFamily="34" charset="0"/>
                        </a:rPr>
                        <a:t>Organization/Employer Support (&lt;60%)</a:t>
                      </a:r>
                    </a:p>
                  </a:txBody>
                  <a:tcPr marL="152400" marR="152400" marT="95250" marB="95250" anchor="ctr"/>
                </a:tc>
                <a:tc>
                  <a:txBody>
                    <a:bodyPr/>
                    <a:lstStyle/>
                    <a:p>
                      <a:pPr>
                        <a:lnSpc>
                          <a:spcPts val="1875"/>
                        </a:lnSpc>
                      </a:pPr>
                      <a:r>
                        <a:rPr lang="en-KE" sz="2400" b="0">
                          <a:effectLst/>
                          <a:latin typeface="Arial" panose="020B0604020202020204" pitchFamily="34" charset="0"/>
                          <a:cs typeface="Arial" panose="020B0604020202020204" pitchFamily="34" charset="0"/>
                        </a:rPr>
                        <a:t>357 (59.11%)</a:t>
                      </a:r>
                    </a:p>
                  </a:txBody>
                  <a:tcPr marL="152400" marR="152400" marT="95250" marB="95250" anchor="ct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R="152400" marT="95250" marB="95250" anchor="ctr">
                    <a:solidFill>
                      <a:schemeClr val="tx1">
                        <a:lumMod val="50000"/>
                        <a:lumOff val="50000"/>
                      </a:schemeClr>
                    </a:solidFill>
                  </a:tcP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T="95250" marB="95250" anchor="ctr">
                    <a:solidFill>
                      <a:schemeClr val="tx1">
                        <a:lumMod val="50000"/>
                        <a:lumOff val="50000"/>
                      </a:schemeClr>
                    </a:solidFill>
                  </a:tcPr>
                </a:tc>
                <a:extLst>
                  <a:ext uri="{0D108BD9-81ED-4DB2-BD59-A6C34878D82A}">
                    <a16:rowId xmlns:a16="http://schemas.microsoft.com/office/drawing/2014/main" val="1707758498"/>
                  </a:ext>
                </a:extLst>
              </a:tr>
              <a:tr h="554994">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R="152400" marT="95250" marB="95250" anchor="ctr"/>
                </a:tc>
                <a:tc>
                  <a:txBody>
                    <a:bodyPr/>
                    <a:lstStyle/>
                    <a:p>
                      <a:pPr>
                        <a:lnSpc>
                          <a:spcPts val="1875"/>
                        </a:lnSpc>
                      </a:pPr>
                      <a:r>
                        <a:rPr lang="en-US" sz="2400" b="0">
                          <a:effectLst/>
                          <a:latin typeface="Arial" panose="020B0604020202020204" pitchFamily="34" charset="0"/>
                          <a:cs typeface="Arial" panose="020B0604020202020204" pitchFamily="34" charset="0"/>
                        </a:rPr>
                        <a:t>Manager Support (≥60%)</a:t>
                      </a:r>
                    </a:p>
                  </a:txBody>
                  <a:tcPr marL="152400" marR="152400" marT="95250" marB="95250" anchor="ctr"/>
                </a:tc>
                <a:tc>
                  <a:txBody>
                    <a:bodyPr/>
                    <a:lstStyle/>
                    <a:p>
                      <a:pPr>
                        <a:lnSpc>
                          <a:spcPts val="1875"/>
                        </a:lnSpc>
                      </a:pPr>
                      <a:r>
                        <a:rPr lang="en-KE" sz="2400" b="0" dirty="0">
                          <a:effectLst/>
                          <a:latin typeface="Arial" panose="020B0604020202020204" pitchFamily="34" charset="0"/>
                          <a:cs typeface="Arial" panose="020B0604020202020204" pitchFamily="34" charset="0"/>
                        </a:rPr>
                        <a:t>424 (70.20%)</a:t>
                      </a:r>
                    </a:p>
                  </a:txBody>
                  <a:tcPr marL="152400" marR="152400" marT="95250" marB="95250" anchor="ct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R="152400" marT="95250" marB="95250" anchor="ctr">
                    <a:solidFill>
                      <a:schemeClr val="tx1">
                        <a:lumMod val="50000"/>
                        <a:lumOff val="50000"/>
                      </a:schemeClr>
                    </a:solidFill>
                  </a:tcPr>
                </a:tc>
                <a:tc>
                  <a:txBody>
                    <a:bodyPr/>
                    <a:lstStyle/>
                    <a:p>
                      <a:pPr>
                        <a:lnSpc>
                          <a:spcPts val="1875"/>
                        </a:lnSpc>
                      </a:pPr>
                      <a:endParaRPr lang="en-KE" sz="2400" b="0" dirty="0">
                        <a:effectLst/>
                        <a:latin typeface="Arial" panose="020B0604020202020204" pitchFamily="34" charset="0"/>
                        <a:cs typeface="Arial" panose="020B0604020202020204" pitchFamily="34" charset="0"/>
                      </a:endParaRPr>
                    </a:p>
                  </a:txBody>
                  <a:tcPr marL="152400" marT="95250" marB="95250" anchor="ctr">
                    <a:solidFill>
                      <a:schemeClr val="tx1">
                        <a:lumMod val="50000"/>
                        <a:lumOff val="50000"/>
                      </a:schemeClr>
                    </a:solidFill>
                  </a:tcPr>
                </a:tc>
                <a:extLst>
                  <a:ext uri="{0D108BD9-81ED-4DB2-BD59-A6C34878D82A}">
                    <a16:rowId xmlns:a16="http://schemas.microsoft.com/office/drawing/2014/main" val="1154323048"/>
                  </a:ext>
                </a:extLst>
              </a:tr>
            </a:tbl>
          </a:graphicData>
        </a:graphic>
      </p:graphicFrame>
    </p:spTree>
    <p:extLst>
      <p:ext uri="{BB962C8B-B14F-4D97-AF65-F5344CB8AC3E}">
        <p14:creationId xmlns:p14="http://schemas.microsoft.com/office/powerpoint/2010/main" val="4075243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CC981-9E8B-2266-114F-A9FAE29D6DE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9EB6452-BC8D-E886-8041-CDB0F2531DC6}"/>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sp>
      <p:grpSp>
        <p:nvGrpSpPr>
          <p:cNvPr id="3" name="Group 3">
            <a:extLst>
              <a:ext uri="{FF2B5EF4-FFF2-40B4-BE49-F238E27FC236}">
                <a16:creationId xmlns:a16="http://schemas.microsoft.com/office/drawing/2014/main" id="{D5E91110-D416-3EF4-B4D4-6C63D63A18A2}"/>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5383E0F5-C18D-2455-76F8-F62BB4688962}"/>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a:extLst>
                <a:ext uri="{FF2B5EF4-FFF2-40B4-BE49-F238E27FC236}">
                  <a16:creationId xmlns:a16="http://schemas.microsoft.com/office/drawing/2014/main" id="{C1118C63-609E-71E5-7445-2A7746DAD11A}"/>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926A8134-F56C-2083-BD78-BAD3F26C25EE}"/>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7" name="Group 7">
              <a:extLst>
                <a:ext uri="{FF2B5EF4-FFF2-40B4-BE49-F238E27FC236}">
                  <a16:creationId xmlns:a16="http://schemas.microsoft.com/office/drawing/2014/main" id="{3C038C31-D9AB-ED15-0ACE-F6F613E08F7D}"/>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3C280A4C-83E3-9519-E573-5AD8EF25FA55}"/>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9" name="Freeform 9">
                <a:extLst>
                  <a:ext uri="{FF2B5EF4-FFF2-40B4-BE49-F238E27FC236}">
                    <a16:creationId xmlns:a16="http://schemas.microsoft.com/office/drawing/2014/main" id="{DC34A41D-1ADF-5DA6-1F33-E0D80059F293}"/>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 name="Freeform 10">
                <a:extLst>
                  <a:ext uri="{FF2B5EF4-FFF2-40B4-BE49-F238E27FC236}">
                    <a16:creationId xmlns:a16="http://schemas.microsoft.com/office/drawing/2014/main" id="{8AFA5E6C-CB76-A8E2-577E-2E3471883040}"/>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1" name="Freeform 11">
                <a:extLst>
                  <a:ext uri="{FF2B5EF4-FFF2-40B4-BE49-F238E27FC236}">
                    <a16:creationId xmlns:a16="http://schemas.microsoft.com/office/drawing/2014/main" id="{90A82023-0FC3-0058-80EE-E0CCB77E65E4}"/>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2" name="Group 12">
              <a:extLst>
                <a:ext uri="{FF2B5EF4-FFF2-40B4-BE49-F238E27FC236}">
                  <a16:creationId xmlns:a16="http://schemas.microsoft.com/office/drawing/2014/main" id="{33900A58-B857-EAA2-D73D-0A17B53C399A}"/>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193E7A49-1268-7C6C-F948-D86298693604}"/>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4" name="Freeform 14">
                <a:extLst>
                  <a:ext uri="{FF2B5EF4-FFF2-40B4-BE49-F238E27FC236}">
                    <a16:creationId xmlns:a16="http://schemas.microsoft.com/office/drawing/2014/main" id="{F20FBA4C-6B51-0643-528C-F1D739B8FAC0}"/>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5" name="Freeform 15">
                <a:extLst>
                  <a:ext uri="{FF2B5EF4-FFF2-40B4-BE49-F238E27FC236}">
                    <a16:creationId xmlns:a16="http://schemas.microsoft.com/office/drawing/2014/main" id="{C4291E30-77D0-32C1-A157-DFC90E074D77}"/>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6" name="Freeform 16">
                <a:extLst>
                  <a:ext uri="{FF2B5EF4-FFF2-40B4-BE49-F238E27FC236}">
                    <a16:creationId xmlns:a16="http://schemas.microsoft.com/office/drawing/2014/main" id="{66F598FE-F627-5E0D-9AF2-C63E1048E2E5}"/>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7" name="Freeform 17">
                <a:extLst>
                  <a:ext uri="{FF2B5EF4-FFF2-40B4-BE49-F238E27FC236}">
                    <a16:creationId xmlns:a16="http://schemas.microsoft.com/office/drawing/2014/main" id="{390B8815-1A37-7B83-E7E4-EE622F40656B}"/>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8" name="Group 18">
              <a:extLst>
                <a:ext uri="{FF2B5EF4-FFF2-40B4-BE49-F238E27FC236}">
                  <a16:creationId xmlns:a16="http://schemas.microsoft.com/office/drawing/2014/main" id="{772A64AD-BE2B-2F77-802F-B03D5D1CBE9B}"/>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953BD5E3-8EAA-1C04-9453-9619031AC416}"/>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20" name="Freeform 20">
                <a:extLst>
                  <a:ext uri="{FF2B5EF4-FFF2-40B4-BE49-F238E27FC236}">
                    <a16:creationId xmlns:a16="http://schemas.microsoft.com/office/drawing/2014/main" id="{3687DE55-8167-B8E3-229D-397868A5CBD8}"/>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21" name="Freeform 21">
                <a:extLst>
                  <a:ext uri="{FF2B5EF4-FFF2-40B4-BE49-F238E27FC236}">
                    <a16:creationId xmlns:a16="http://schemas.microsoft.com/office/drawing/2014/main" id="{F523755F-109F-FC08-8349-9196F478F613}"/>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22" name="Freeform 22">
                <a:extLst>
                  <a:ext uri="{FF2B5EF4-FFF2-40B4-BE49-F238E27FC236}">
                    <a16:creationId xmlns:a16="http://schemas.microsoft.com/office/drawing/2014/main" id="{17356DB0-9068-5614-49CE-3CBF7DE4D3E0}"/>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23" name="Freeform 23">
                <a:extLst>
                  <a:ext uri="{FF2B5EF4-FFF2-40B4-BE49-F238E27FC236}">
                    <a16:creationId xmlns:a16="http://schemas.microsoft.com/office/drawing/2014/main" id="{DBD104D8-97AB-27B4-1402-4A7DFD78DE0A}"/>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24" name="Group 24">
              <a:extLst>
                <a:ext uri="{FF2B5EF4-FFF2-40B4-BE49-F238E27FC236}">
                  <a16:creationId xmlns:a16="http://schemas.microsoft.com/office/drawing/2014/main" id="{86EDD8E3-CF2C-48BD-7674-863997CD97AC}"/>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4F9A58B1-57F9-B976-0BBE-B5ADFE8D4EF6}"/>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26" name="Freeform 26">
                <a:extLst>
                  <a:ext uri="{FF2B5EF4-FFF2-40B4-BE49-F238E27FC236}">
                    <a16:creationId xmlns:a16="http://schemas.microsoft.com/office/drawing/2014/main" id="{C3A9FE2A-8E51-3442-EE90-2482FE25E630}"/>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27" name="Freeform 27">
                <a:extLst>
                  <a:ext uri="{FF2B5EF4-FFF2-40B4-BE49-F238E27FC236}">
                    <a16:creationId xmlns:a16="http://schemas.microsoft.com/office/drawing/2014/main" id="{CD7F49CC-DF5A-0E38-D06D-28C71DEA9D00}"/>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28" name="Freeform 28">
                <a:extLst>
                  <a:ext uri="{FF2B5EF4-FFF2-40B4-BE49-F238E27FC236}">
                    <a16:creationId xmlns:a16="http://schemas.microsoft.com/office/drawing/2014/main" id="{A113B7FF-F4A8-F6C7-4291-FEBD724318B1}"/>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29" name="Freeform 29">
                <a:extLst>
                  <a:ext uri="{FF2B5EF4-FFF2-40B4-BE49-F238E27FC236}">
                    <a16:creationId xmlns:a16="http://schemas.microsoft.com/office/drawing/2014/main" id="{2DC270F4-FC78-3B42-6DB7-54E23D8B3DF4}"/>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30" name="Freeform 30">
                <a:extLst>
                  <a:ext uri="{FF2B5EF4-FFF2-40B4-BE49-F238E27FC236}">
                    <a16:creationId xmlns:a16="http://schemas.microsoft.com/office/drawing/2014/main" id="{8FCC87C9-187B-ADDD-58D5-FDFB00E1321D}"/>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31" name="Freeform 31">
                <a:extLst>
                  <a:ext uri="{FF2B5EF4-FFF2-40B4-BE49-F238E27FC236}">
                    <a16:creationId xmlns:a16="http://schemas.microsoft.com/office/drawing/2014/main" id="{CCB47C82-CCC1-CEFA-8FC7-ECD0380EEF36}"/>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32" name="Freeform 32">
                <a:extLst>
                  <a:ext uri="{FF2B5EF4-FFF2-40B4-BE49-F238E27FC236}">
                    <a16:creationId xmlns:a16="http://schemas.microsoft.com/office/drawing/2014/main" id="{D4A63732-CDC8-F1B3-8F36-F81AF9BE9E48}"/>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33" name="Freeform 33">
                <a:extLst>
                  <a:ext uri="{FF2B5EF4-FFF2-40B4-BE49-F238E27FC236}">
                    <a16:creationId xmlns:a16="http://schemas.microsoft.com/office/drawing/2014/main" id="{2B4116F2-E889-3432-C605-A50339A94D16}"/>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4" name="Freeform 34">
                <a:extLst>
                  <a:ext uri="{FF2B5EF4-FFF2-40B4-BE49-F238E27FC236}">
                    <a16:creationId xmlns:a16="http://schemas.microsoft.com/office/drawing/2014/main" id="{A791ABE6-95FF-F33F-06D8-EB11B43D6CA9}"/>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5" name="Group 35">
              <a:extLst>
                <a:ext uri="{FF2B5EF4-FFF2-40B4-BE49-F238E27FC236}">
                  <a16:creationId xmlns:a16="http://schemas.microsoft.com/office/drawing/2014/main" id="{D91FEDA4-B7DF-A8B8-0AD4-23127BE23C92}"/>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DCCDC049-253E-6A4C-7E7F-FD7E5CA0843B}"/>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7" name="Group 37">
              <a:extLst>
                <a:ext uri="{FF2B5EF4-FFF2-40B4-BE49-F238E27FC236}">
                  <a16:creationId xmlns:a16="http://schemas.microsoft.com/office/drawing/2014/main" id="{B50DF3FD-44FF-84CD-17D9-6371FEF5F61B}"/>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39505A65-3CCE-A7DA-3DBF-05FACF5B9F83}"/>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39" name="Freeform 39">
                <a:extLst>
                  <a:ext uri="{FF2B5EF4-FFF2-40B4-BE49-F238E27FC236}">
                    <a16:creationId xmlns:a16="http://schemas.microsoft.com/office/drawing/2014/main" id="{63951825-BD59-7214-19E8-546013CED747}"/>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40" name="Freeform 40">
                <a:extLst>
                  <a:ext uri="{FF2B5EF4-FFF2-40B4-BE49-F238E27FC236}">
                    <a16:creationId xmlns:a16="http://schemas.microsoft.com/office/drawing/2014/main" id="{F2411AE6-CFDB-036C-3C6E-D5756603FCC9}"/>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41" name="Freeform 41">
                <a:extLst>
                  <a:ext uri="{FF2B5EF4-FFF2-40B4-BE49-F238E27FC236}">
                    <a16:creationId xmlns:a16="http://schemas.microsoft.com/office/drawing/2014/main" id="{3B2F1D9B-CA18-4552-0F23-5CCDC1074B9F}"/>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42" name="Group 42">
              <a:extLst>
                <a:ext uri="{FF2B5EF4-FFF2-40B4-BE49-F238E27FC236}">
                  <a16:creationId xmlns:a16="http://schemas.microsoft.com/office/drawing/2014/main" id="{086E56DD-EAF6-1E60-5500-7F6E8858C59A}"/>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E72A145D-A119-E81D-7C1D-02C0067D1545}"/>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4" name="Freeform 44">
                <a:extLst>
                  <a:ext uri="{FF2B5EF4-FFF2-40B4-BE49-F238E27FC236}">
                    <a16:creationId xmlns:a16="http://schemas.microsoft.com/office/drawing/2014/main" id="{2D965364-B1A3-B84C-FF6D-BCC5FE7B4920}"/>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5" name="Freeform 45">
                <a:extLst>
                  <a:ext uri="{FF2B5EF4-FFF2-40B4-BE49-F238E27FC236}">
                    <a16:creationId xmlns:a16="http://schemas.microsoft.com/office/drawing/2014/main" id="{120C1B9A-0BDF-3808-B6D6-A2E48B437C58}"/>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6" name="Freeform 46">
                <a:extLst>
                  <a:ext uri="{FF2B5EF4-FFF2-40B4-BE49-F238E27FC236}">
                    <a16:creationId xmlns:a16="http://schemas.microsoft.com/office/drawing/2014/main" id="{831B938C-996F-C0F1-3B5A-E8F73BC923C9}"/>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47" name="Group 47">
            <a:extLst>
              <a:ext uri="{FF2B5EF4-FFF2-40B4-BE49-F238E27FC236}">
                <a16:creationId xmlns:a16="http://schemas.microsoft.com/office/drawing/2014/main" id="{9CFA0FEB-3330-CF00-80CF-F4385E19D4DA}"/>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167F9435-827D-6DDA-C122-DB709D4CB3CE}"/>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sp>
        <p:sp>
          <p:nvSpPr>
            <p:cNvPr id="49" name="TextBox 49">
              <a:extLst>
                <a:ext uri="{FF2B5EF4-FFF2-40B4-BE49-F238E27FC236}">
                  <a16:creationId xmlns:a16="http://schemas.microsoft.com/office/drawing/2014/main" id="{95F09056-DF65-07F4-5172-D36A379C4CD1}"/>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04553CE6-444D-CB73-DC0D-BD782E7DDEF5}"/>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C5BF9248-4DA2-FBA9-351F-D93D3095ED9A}"/>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sp>
        <p:sp>
          <p:nvSpPr>
            <p:cNvPr id="52" name="TextBox 52">
              <a:extLst>
                <a:ext uri="{FF2B5EF4-FFF2-40B4-BE49-F238E27FC236}">
                  <a16:creationId xmlns:a16="http://schemas.microsoft.com/office/drawing/2014/main" id="{E6B49233-0C70-336B-DC08-A71BE55AFCB2}"/>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F4A3C02A-5FA1-28E8-5F97-FB84F3DBB970}"/>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8D410387-4957-4EAB-9EC9-5BCD59F936E9}"/>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sp>
        <p:sp>
          <p:nvSpPr>
            <p:cNvPr id="55" name="TextBox 55">
              <a:extLst>
                <a:ext uri="{FF2B5EF4-FFF2-40B4-BE49-F238E27FC236}">
                  <a16:creationId xmlns:a16="http://schemas.microsoft.com/office/drawing/2014/main" id="{BDC31153-8641-9954-69AD-C30F7626B832}"/>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8" name="Group 2">
            <a:extLst>
              <a:ext uri="{FF2B5EF4-FFF2-40B4-BE49-F238E27FC236}">
                <a16:creationId xmlns:a16="http://schemas.microsoft.com/office/drawing/2014/main" id="{933A7C7B-EA8A-5C1F-F726-3F63CCD4C8AD}"/>
              </a:ext>
            </a:extLst>
          </p:cNvPr>
          <p:cNvGrpSpPr/>
          <p:nvPr/>
        </p:nvGrpSpPr>
        <p:grpSpPr>
          <a:xfrm>
            <a:off x="0" y="1391961"/>
            <a:ext cx="18311555" cy="1690384"/>
            <a:chOff x="0" y="0"/>
            <a:chExt cx="3021109" cy="475630"/>
          </a:xfrm>
        </p:grpSpPr>
        <p:sp>
          <p:nvSpPr>
            <p:cNvPr id="59" name="Freeform 3">
              <a:extLst>
                <a:ext uri="{FF2B5EF4-FFF2-40B4-BE49-F238E27FC236}">
                  <a16:creationId xmlns:a16="http://schemas.microsoft.com/office/drawing/2014/main" id="{6520ACD1-C0CE-78EC-B867-E62411EF7921}"/>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A54CDFBD-FBDB-D1E5-6B43-AFFEEA3ED67C}"/>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B8A31F9E-34EF-6D1E-51BC-C1F7D4B08191}"/>
              </a:ext>
            </a:extLst>
          </p:cNvPr>
          <p:cNvSpPr txBox="1"/>
          <p:nvPr/>
        </p:nvSpPr>
        <p:spPr>
          <a:xfrm>
            <a:off x="788558" y="1284188"/>
            <a:ext cx="17194642" cy="1698478"/>
          </a:xfrm>
          <a:prstGeom prst="rect">
            <a:avLst/>
          </a:prstGeom>
        </p:spPr>
        <p:txBody>
          <a:bodyPr wrap="square"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Results: </a:t>
            </a:r>
            <a:r>
              <a:rPr lang="en-US" sz="3600" b="1" dirty="0">
                <a:solidFill>
                  <a:schemeClr val="bg1"/>
                </a:solidFill>
                <a:latin typeface="Arial" panose="020B0604020202020204" pitchFamily="34" charset="0"/>
                <a:cs typeface="Arial" panose="020B0604020202020204" pitchFamily="34" charset="0"/>
              </a:rPr>
              <a:t>Factors Associated with Depression Among HWCs In 10 Selected Counties in Kenya July-August 2025.</a:t>
            </a:r>
            <a:endParaRPr lang="en-US" sz="3600" b="1" dirty="0">
              <a:solidFill>
                <a:schemeClr val="bg1"/>
              </a:solidFill>
              <a:latin typeface="Arial Bold"/>
              <a:ea typeface="Arial Bold"/>
              <a:cs typeface="Arial Bold"/>
              <a:sym typeface="Arial Bold"/>
            </a:endParaRPr>
          </a:p>
        </p:txBody>
      </p:sp>
      <p:graphicFrame>
        <p:nvGraphicFramePr>
          <p:cNvPr id="61" name="Chart 60">
            <a:extLst>
              <a:ext uri="{FF2B5EF4-FFF2-40B4-BE49-F238E27FC236}">
                <a16:creationId xmlns:a16="http://schemas.microsoft.com/office/drawing/2014/main" id="{889E47CE-CC0B-E868-8238-0AB53E32BF65}"/>
              </a:ext>
            </a:extLst>
          </p:cNvPr>
          <p:cNvGraphicFramePr>
            <a:graphicFrameLocks/>
          </p:cNvGraphicFramePr>
          <p:nvPr>
            <p:extLst>
              <p:ext uri="{D42A27DB-BD31-4B8C-83A1-F6EECF244321}">
                <p14:modId xmlns:p14="http://schemas.microsoft.com/office/powerpoint/2010/main" val="694863050"/>
              </p:ext>
            </p:extLst>
          </p:nvPr>
        </p:nvGraphicFramePr>
        <p:xfrm>
          <a:off x="304800" y="3489492"/>
          <a:ext cx="16726483" cy="613793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996115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1DC0D-FB43-982D-4136-27514CFEDA8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8F0BC22-B3B7-3394-BB46-798888EC988C}"/>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sp>
      <p:grpSp>
        <p:nvGrpSpPr>
          <p:cNvPr id="3" name="Group 3">
            <a:extLst>
              <a:ext uri="{FF2B5EF4-FFF2-40B4-BE49-F238E27FC236}">
                <a16:creationId xmlns:a16="http://schemas.microsoft.com/office/drawing/2014/main" id="{B99ECEA1-19DB-61FE-041F-4BA7C91D0194}"/>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107C5F88-2E8D-ADA1-31E4-6FCA9CC2FF06}"/>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a:extLst>
                <a:ext uri="{FF2B5EF4-FFF2-40B4-BE49-F238E27FC236}">
                  <a16:creationId xmlns:a16="http://schemas.microsoft.com/office/drawing/2014/main" id="{B186C369-3B45-BD9E-3B73-7DBF78505631}"/>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890619A9-4402-09A9-FB82-E6F390B84F61}"/>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7" name="Group 7">
              <a:extLst>
                <a:ext uri="{FF2B5EF4-FFF2-40B4-BE49-F238E27FC236}">
                  <a16:creationId xmlns:a16="http://schemas.microsoft.com/office/drawing/2014/main" id="{663F03F2-81C2-958C-5376-B2BE94136E32}"/>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4521D90B-6D1A-93F6-48A2-9B70E1901AD5}"/>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9" name="Freeform 9">
                <a:extLst>
                  <a:ext uri="{FF2B5EF4-FFF2-40B4-BE49-F238E27FC236}">
                    <a16:creationId xmlns:a16="http://schemas.microsoft.com/office/drawing/2014/main" id="{1F3A8E21-4858-D749-5623-32F5F6919514}"/>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 name="Freeform 10">
                <a:extLst>
                  <a:ext uri="{FF2B5EF4-FFF2-40B4-BE49-F238E27FC236}">
                    <a16:creationId xmlns:a16="http://schemas.microsoft.com/office/drawing/2014/main" id="{3E479AD0-628D-2669-F1A9-0656BA00179A}"/>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1" name="Freeform 11">
                <a:extLst>
                  <a:ext uri="{FF2B5EF4-FFF2-40B4-BE49-F238E27FC236}">
                    <a16:creationId xmlns:a16="http://schemas.microsoft.com/office/drawing/2014/main" id="{5F72CE81-D60C-DB5E-E7F7-D1C229B30963}"/>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2" name="Group 12">
              <a:extLst>
                <a:ext uri="{FF2B5EF4-FFF2-40B4-BE49-F238E27FC236}">
                  <a16:creationId xmlns:a16="http://schemas.microsoft.com/office/drawing/2014/main" id="{C28641FE-7D29-DF96-D644-651BFAD3A28C}"/>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34BADCE2-A7E0-3315-38D2-DBC7EFF5D045}"/>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4" name="Freeform 14">
                <a:extLst>
                  <a:ext uri="{FF2B5EF4-FFF2-40B4-BE49-F238E27FC236}">
                    <a16:creationId xmlns:a16="http://schemas.microsoft.com/office/drawing/2014/main" id="{7694CB68-B34A-C76B-9BF0-F70568E9EE05}"/>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5" name="Freeform 15">
                <a:extLst>
                  <a:ext uri="{FF2B5EF4-FFF2-40B4-BE49-F238E27FC236}">
                    <a16:creationId xmlns:a16="http://schemas.microsoft.com/office/drawing/2014/main" id="{0593FFFF-0ACA-5C04-C071-746F89F49700}"/>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6" name="Freeform 16">
                <a:extLst>
                  <a:ext uri="{FF2B5EF4-FFF2-40B4-BE49-F238E27FC236}">
                    <a16:creationId xmlns:a16="http://schemas.microsoft.com/office/drawing/2014/main" id="{D086C500-A532-B991-B066-53DFAC9C36C2}"/>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7" name="Freeform 17">
                <a:extLst>
                  <a:ext uri="{FF2B5EF4-FFF2-40B4-BE49-F238E27FC236}">
                    <a16:creationId xmlns:a16="http://schemas.microsoft.com/office/drawing/2014/main" id="{ADAA7E0B-62E3-324F-E276-2C2F8B5A5204}"/>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8" name="Group 18">
              <a:extLst>
                <a:ext uri="{FF2B5EF4-FFF2-40B4-BE49-F238E27FC236}">
                  <a16:creationId xmlns:a16="http://schemas.microsoft.com/office/drawing/2014/main" id="{F45ED806-F4DF-FB83-3106-607F624BF738}"/>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1B0D18B7-BCEE-DE13-2484-F80EA7DFE366}"/>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20" name="Freeform 20">
                <a:extLst>
                  <a:ext uri="{FF2B5EF4-FFF2-40B4-BE49-F238E27FC236}">
                    <a16:creationId xmlns:a16="http://schemas.microsoft.com/office/drawing/2014/main" id="{E04D7354-7649-F56A-F943-A15EA867E4B8}"/>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21" name="Freeform 21">
                <a:extLst>
                  <a:ext uri="{FF2B5EF4-FFF2-40B4-BE49-F238E27FC236}">
                    <a16:creationId xmlns:a16="http://schemas.microsoft.com/office/drawing/2014/main" id="{1E753239-D99B-2A77-0CA5-49A3890D813A}"/>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22" name="Freeform 22">
                <a:extLst>
                  <a:ext uri="{FF2B5EF4-FFF2-40B4-BE49-F238E27FC236}">
                    <a16:creationId xmlns:a16="http://schemas.microsoft.com/office/drawing/2014/main" id="{98742A20-4CF4-10D6-1B6A-6575501DA16E}"/>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23" name="Freeform 23">
                <a:extLst>
                  <a:ext uri="{FF2B5EF4-FFF2-40B4-BE49-F238E27FC236}">
                    <a16:creationId xmlns:a16="http://schemas.microsoft.com/office/drawing/2014/main" id="{A0DA71CB-A360-1E47-C753-D0854DDEC222}"/>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24" name="Group 24">
              <a:extLst>
                <a:ext uri="{FF2B5EF4-FFF2-40B4-BE49-F238E27FC236}">
                  <a16:creationId xmlns:a16="http://schemas.microsoft.com/office/drawing/2014/main" id="{8FD0EB4F-0629-7173-65D2-CD8090DA39A1}"/>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3DBA29B5-B44F-2CA5-61B0-6FA6ADC0CC41}"/>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26" name="Freeform 26">
                <a:extLst>
                  <a:ext uri="{FF2B5EF4-FFF2-40B4-BE49-F238E27FC236}">
                    <a16:creationId xmlns:a16="http://schemas.microsoft.com/office/drawing/2014/main" id="{AA484C25-0581-8FA3-EE08-B141B4B1AAFC}"/>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27" name="Freeform 27">
                <a:extLst>
                  <a:ext uri="{FF2B5EF4-FFF2-40B4-BE49-F238E27FC236}">
                    <a16:creationId xmlns:a16="http://schemas.microsoft.com/office/drawing/2014/main" id="{CE6FCC68-CB47-F35B-0C1B-C4841BC625E2}"/>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28" name="Freeform 28">
                <a:extLst>
                  <a:ext uri="{FF2B5EF4-FFF2-40B4-BE49-F238E27FC236}">
                    <a16:creationId xmlns:a16="http://schemas.microsoft.com/office/drawing/2014/main" id="{69F75353-933C-3FE1-06F4-53222177EA71}"/>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29" name="Freeform 29">
                <a:extLst>
                  <a:ext uri="{FF2B5EF4-FFF2-40B4-BE49-F238E27FC236}">
                    <a16:creationId xmlns:a16="http://schemas.microsoft.com/office/drawing/2014/main" id="{A981CA03-1C3A-7B32-49A8-BE52E9567A45}"/>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30" name="Freeform 30">
                <a:extLst>
                  <a:ext uri="{FF2B5EF4-FFF2-40B4-BE49-F238E27FC236}">
                    <a16:creationId xmlns:a16="http://schemas.microsoft.com/office/drawing/2014/main" id="{B84655AD-44A8-6D35-8E18-5122D9ED8A7E}"/>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31" name="Freeform 31">
                <a:extLst>
                  <a:ext uri="{FF2B5EF4-FFF2-40B4-BE49-F238E27FC236}">
                    <a16:creationId xmlns:a16="http://schemas.microsoft.com/office/drawing/2014/main" id="{2364536E-1561-BC34-1DF0-6601F81EF2B9}"/>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32" name="Freeform 32">
                <a:extLst>
                  <a:ext uri="{FF2B5EF4-FFF2-40B4-BE49-F238E27FC236}">
                    <a16:creationId xmlns:a16="http://schemas.microsoft.com/office/drawing/2014/main" id="{F8C0A090-6949-5BED-275F-18F6A7C91ECE}"/>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33" name="Freeform 33">
                <a:extLst>
                  <a:ext uri="{FF2B5EF4-FFF2-40B4-BE49-F238E27FC236}">
                    <a16:creationId xmlns:a16="http://schemas.microsoft.com/office/drawing/2014/main" id="{41886385-DA0C-119C-56E3-787C5C0B44B9}"/>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4" name="Freeform 34">
                <a:extLst>
                  <a:ext uri="{FF2B5EF4-FFF2-40B4-BE49-F238E27FC236}">
                    <a16:creationId xmlns:a16="http://schemas.microsoft.com/office/drawing/2014/main" id="{A87BDE67-4FDE-E35C-C19F-696E7876BE6D}"/>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5" name="Group 35">
              <a:extLst>
                <a:ext uri="{FF2B5EF4-FFF2-40B4-BE49-F238E27FC236}">
                  <a16:creationId xmlns:a16="http://schemas.microsoft.com/office/drawing/2014/main" id="{20047228-3058-BFE7-5792-AED4135CF50F}"/>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E080ACFB-8A6F-0B71-2F09-A09C94206FE0}"/>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7" name="Group 37">
              <a:extLst>
                <a:ext uri="{FF2B5EF4-FFF2-40B4-BE49-F238E27FC236}">
                  <a16:creationId xmlns:a16="http://schemas.microsoft.com/office/drawing/2014/main" id="{77792C00-0D5E-86BA-CF10-3C963B575BBA}"/>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D740BAEE-FCF7-ED9B-44A9-D74A55089C98}"/>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39" name="Freeform 39">
                <a:extLst>
                  <a:ext uri="{FF2B5EF4-FFF2-40B4-BE49-F238E27FC236}">
                    <a16:creationId xmlns:a16="http://schemas.microsoft.com/office/drawing/2014/main" id="{01B67365-4945-A185-6DB2-789890B35906}"/>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40" name="Freeform 40">
                <a:extLst>
                  <a:ext uri="{FF2B5EF4-FFF2-40B4-BE49-F238E27FC236}">
                    <a16:creationId xmlns:a16="http://schemas.microsoft.com/office/drawing/2014/main" id="{AAA3E599-1DFC-019E-C8E2-4814756DC491}"/>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41" name="Freeform 41">
                <a:extLst>
                  <a:ext uri="{FF2B5EF4-FFF2-40B4-BE49-F238E27FC236}">
                    <a16:creationId xmlns:a16="http://schemas.microsoft.com/office/drawing/2014/main" id="{0A73BEE8-AE56-369B-4757-981F7A456E3F}"/>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42" name="Group 42">
              <a:extLst>
                <a:ext uri="{FF2B5EF4-FFF2-40B4-BE49-F238E27FC236}">
                  <a16:creationId xmlns:a16="http://schemas.microsoft.com/office/drawing/2014/main" id="{A333CADF-CACF-3616-2B55-151718116517}"/>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8E42562D-9768-369C-B748-B60FA329CC70}"/>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4" name="Freeform 44">
                <a:extLst>
                  <a:ext uri="{FF2B5EF4-FFF2-40B4-BE49-F238E27FC236}">
                    <a16:creationId xmlns:a16="http://schemas.microsoft.com/office/drawing/2014/main" id="{F15F280B-EF2D-50D4-282D-60E279F625B3}"/>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5" name="Freeform 45">
                <a:extLst>
                  <a:ext uri="{FF2B5EF4-FFF2-40B4-BE49-F238E27FC236}">
                    <a16:creationId xmlns:a16="http://schemas.microsoft.com/office/drawing/2014/main" id="{2EFCE10E-AB1A-EEEF-6880-3B32AB10183F}"/>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6" name="Freeform 46">
                <a:extLst>
                  <a:ext uri="{FF2B5EF4-FFF2-40B4-BE49-F238E27FC236}">
                    <a16:creationId xmlns:a16="http://schemas.microsoft.com/office/drawing/2014/main" id="{3A412E5A-56D4-121C-DA3E-94FC3DF607BA}"/>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47" name="Group 47">
            <a:extLst>
              <a:ext uri="{FF2B5EF4-FFF2-40B4-BE49-F238E27FC236}">
                <a16:creationId xmlns:a16="http://schemas.microsoft.com/office/drawing/2014/main" id="{E1464312-D4EE-3C1C-8CA6-8AE7C01E3DD4}"/>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85AA15A1-4DBD-F892-BC35-902AF6DFEA53}"/>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sp>
        <p:sp>
          <p:nvSpPr>
            <p:cNvPr id="49" name="TextBox 49">
              <a:extLst>
                <a:ext uri="{FF2B5EF4-FFF2-40B4-BE49-F238E27FC236}">
                  <a16:creationId xmlns:a16="http://schemas.microsoft.com/office/drawing/2014/main" id="{10E930C9-0354-D27B-9920-54C0D20077BF}"/>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F3EAE0C9-DA18-8333-EC32-F4A7FD1227C4}"/>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756315B7-C090-B1D7-682E-54572EECDE2C}"/>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sp>
        <p:sp>
          <p:nvSpPr>
            <p:cNvPr id="52" name="TextBox 52">
              <a:extLst>
                <a:ext uri="{FF2B5EF4-FFF2-40B4-BE49-F238E27FC236}">
                  <a16:creationId xmlns:a16="http://schemas.microsoft.com/office/drawing/2014/main" id="{83F52646-CDCF-DD31-3983-0939E9288A15}"/>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417313D1-2811-CDC0-6B3D-98316233ADE6}"/>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0758B65B-21EE-628C-6FA4-1AE9726B8660}"/>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sp>
        <p:sp>
          <p:nvSpPr>
            <p:cNvPr id="55" name="TextBox 55">
              <a:extLst>
                <a:ext uri="{FF2B5EF4-FFF2-40B4-BE49-F238E27FC236}">
                  <a16:creationId xmlns:a16="http://schemas.microsoft.com/office/drawing/2014/main" id="{7393B0FD-0676-713A-07E6-11B5CC099BF5}"/>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8" name="Group 2">
            <a:extLst>
              <a:ext uri="{FF2B5EF4-FFF2-40B4-BE49-F238E27FC236}">
                <a16:creationId xmlns:a16="http://schemas.microsoft.com/office/drawing/2014/main" id="{123AA4F4-40D1-718B-96E3-3AEDE4045748}"/>
              </a:ext>
            </a:extLst>
          </p:cNvPr>
          <p:cNvGrpSpPr/>
          <p:nvPr/>
        </p:nvGrpSpPr>
        <p:grpSpPr>
          <a:xfrm>
            <a:off x="0" y="1391961"/>
            <a:ext cx="18311555" cy="1590705"/>
            <a:chOff x="0" y="0"/>
            <a:chExt cx="3021109" cy="475630"/>
          </a:xfrm>
        </p:grpSpPr>
        <p:sp>
          <p:nvSpPr>
            <p:cNvPr id="59" name="Freeform 3">
              <a:extLst>
                <a:ext uri="{FF2B5EF4-FFF2-40B4-BE49-F238E27FC236}">
                  <a16:creationId xmlns:a16="http://schemas.microsoft.com/office/drawing/2014/main" id="{8125210A-2335-95FA-70AD-C69D6B1A991D}"/>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92C1CA1C-C2AA-1347-40A5-1F4ED95C5822}"/>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C7CE9619-55F8-E128-A5A7-84DC38BBD27C}"/>
              </a:ext>
            </a:extLst>
          </p:cNvPr>
          <p:cNvSpPr txBox="1"/>
          <p:nvPr/>
        </p:nvSpPr>
        <p:spPr>
          <a:xfrm>
            <a:off x="788558" y="1284188"/>
            <a:ext cx="16671346" cy="1698478"/>
          </a:xfrm>
          <a:prstGeom prst="rect">
            <a:avLst/>
          </a:prstGeom>
        </p:spPr>
        <p:txBody>
          <a:bodyPr wrap="square" lIns="0" tIns="0" rIns="0" bIns="0" rtlCol="0" anchor="t">
            <a:spAutoFit/>
          </a:bodyPr>
          <a:lstStyle/>
          <a:p>
            <a:pPr algn="l">
              <a:lnSpc>
                <a:spcPts val="7149"/>
              </a:lnSpc>
            </a:pPr>
            <a:r>
              <a:rPr lang="en-US" sz="3600" b="1" dirty="0">
                <a:solidFill>
                  <a:schemeClr val="bg1"/>
                </a:solidFill>
                <a:latin typeface="Arial Bold"/>
                <a:ea typeface="Arial Bold"/>
                <a:cs typeface="Arial Bold"/>
                <a:sym typeface="Arial Bold"/>
              </a:rPr>
              <a:t>Results: </a:t>
            </a:r>
            <a:r>
              <a:rPr lang="en-US" sz="3600" b="1" dirty="0">
                <a:solidFill>
                  <a:schemeClr val="bg1"/>
                </a:solidFill>
                <a:latin typeface="Arial" panose="020B0604020202020204" pitchFamily="34" charset="0"/>
                <a:cs typeface="Arial" panose="020B0604020202020204" pitchFamily="34" charset="0"/>
              </a:rPr>
              <a:t>Factors Associated with SUD Among HWCs In 10 Selected Counties in Kenya, July-August 2025.</a:t>
            </a:r>
            <a:endParaRPr lang="en-US" sz="3600" b="1" dirty="0">
              <a:solidFill>
                <a:schemeClr val="bg1"/>
              </a:solidFill>
              <a:latin typeface="Arial Bold"/>
              <a:ea typeface="Arial Bold"/>
              <a:cs typeface="Arial Bold"/>
              <a:sym typeface="Arial Bold"/>
            </a:endParaRPr>
          </a:p>
        </p:txBody>
      </p:sp>
      <p:graphicFrame>
        <p:nvGraphicFramePr>
          <p:cNvPr id="57" name="Chart 56">
            <a:extLst>
              <a:ext uri="{FF2B5EF4-FFF2-40B4-BE49-F238E27FC236}">
                <a16:creationId xmlns:a16="http://schemas.microsoft.com/office/drawing/2014/main" id="{4D013979-A826-8ED1-B92F-96A8ED8E3BF4}"/>
              </a:ext>
            </a:extLst>
          </p:cNvPr>
          <p:cNvGraphicFramePr>
            <a:graphicFrameLocks/>
          </p:cNvGraphicFramePr>
          <p:nvPr>
            <p:extLst>
              <p:ext uri="{D42A27DB-BD31-4B8C-83A1-F6EECF244321}">
                <p14:modId xmlns:p14="http://schemas.microsoft.com/office/powerpoint/2010/main" val="978639205"/>
              </p:ext>
            </p:extLst>
          </p:nvPr>
        </p:nvGraphicFramePr>
        <p:xfrm>
          <a:off x="370288" y="3659745"/>
          <a:ext cx="16321654" cy="631384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382403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30A02-5F84-1219-1D7A-DF3EE591969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7D57DC3-3B60-F504-911A-31E1878C8514}"/>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sp>
      <p:grpSp>
        <p:nvGrpSpPr>
          <p:cNvPr id="3" name="Group 3">
            <a:extLst>
              <a:ext uri="{FF2B5EF4-FFF2-40B4-BE49-F238E27FC236}">
                <a16:creationId xmlns:a16="http://schemas.microsoft.com/office/drawing/2014/main" id="{A1434B65-2A77-141E-97FC-27EC9A49E706}"/>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AD92E922-F9D1-293A-1DE7-36347459971A}"/>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a:extLst>
                <a:ext uri="{FF2B5EF4-FFF2-40B4-BE49-F238E27FC236}">
                  <a16:creationId xmlns:a16="http://schemas.microsoft.com/office/drawing/2014/main" id="{159F8366-B8D7-A748-A827-A30FE907DE08}"/>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568192F8-ECEF-F32B-B710-1309B684FDBF}"/>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7" name="Group 7">
              <a:extLst>
                <a:ext uri="{FF2B5EF4-FFF2-40B4-BE49-F238E27FC236}">
                  <a16:creationId xmlns:a16="http://schemas.microsoft.com/office/drawing/2014/main" id="{EA0A02E6-9C1A-2E67-34F8-492536A5B1B5}"/>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D592AF2C-BE4D-1179-597D-9EB96CCF62D7}"/>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9" name="Freeform 9">
                <a:extLst>
                  <a:ext uri="{FF2B5EF4-FFF2-40B4-BE49-F238E27FC236}">
                    <a16:creationId xmlns:a16="http://schemas.microsoft.com/office/drawing/2014/main" id="{354733F9-AE77-68E2-9C59-3BC7AB7952EF}"/>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 name="Freeform 10">
                <a:extLst>
                  <a:ext uri="{FF2B5EF4-FFF2-40B4-BE49-F238E27FC236}">
                    <a16:creationId xmlns:a16="http://schemas.microsoft.com/office/drawing/2014/main" id="{0007242A-1DEE-E6D7-DF3E-D1FBF172259C}"/>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1" name="Freeform 11">
                <a:extLst>
                  <a:ext uri="{FF2B5EF4-FFF2-40B4-BE49-F238E27FC236}">
                    <a16:creationId xmlns:a16="http://schemas.microsoft.com/office/drawing/2014/main" id="{915C53E6-5497-05C4-7B53-C61588E03702}"/>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2" name="Group 12">
              <a:extLst>
                <a:ext uri="{FF2B5EF4-FFF2-40B4-BE49-F238E27FC236}">
                  <a16:creationId xmlns:a16="http://schemas.microsoft.com/office/drawing/2014/main" id="{1A1BF49E-6470-B28B-0B6C-4DF5E5FFE389}"/>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ECBD1503-B6A5-F38D-C7F0-DEA2FC1A6B7D}"/>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4" name="Freeform 14">
                <a:extLst>
                  <a:ext uri="{FF2B5EF4-FFF2-40B4-BE49-F238E27FC236}">
                    <a16:creationId xmlns:a16="http://schemas.microsoft.com/office/drawing/2014/main" id="{10C7B6F8-B9E9-E5B9-AF7E-C4F59216BD0E}"/>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5" name="Freeform 15">
                <a:extLst>
                  <a:ext uri="{FF2B5EF4-FFF2-40B4-BE49-F238E27FC236}">
                    <a16:creationId xmlns:a16="http://schemas.microsoft.com/office/drawing/2014/main" id="{9DFE147E-FD57-7FF6-720B-729D88C86A86}"/>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6" name="Freeform 16">
                <a:extLst>
                  <a:ext uri="{FF2B5EF4-FFF2-40B4-BE49-F238E27FC236}">
                    <a16:creationId xmlns:a16="http://schemas.microsoft.com/office/drawing/2014/main" id="{9BD47087-B504-44E5-57A2-0D3D08DC9A57}"/>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7" name="Freeform 17">
                <a:extLst>
                  <a:ext uri="{FF2B5EF4-FFF2-40B4-BE49-F238E27FC236}">
                    <a16:creationId xmlns:a16="http://schemas.microsoft.com/office/drawing/2014/main" id="{0C130D3A-522C-E0E4-D3A1-13A82EEA3680}"/>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8" name="Group 18">
              <a:extLst>
                <a:ext uri="{FF2B5EF4-FFF2-40B4-BE49-F238E27FC236}">
                  <a16:creationId xmlns:a16="http://schemas.microsoft.com/office/drawing/2014/main" id="{2A15EBD9-8245-7D00-DE97-D790C0F46080}"/>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20FFE08C-80A8-1F9D-4107-3539E0B97670}"/>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20" name="Freeform 20">
                <a:extLst>
                  <a:ext uri="{FF2B5EF4-FFF2-40B4-BE49-F238E27FC236}">
                    <a16:creationId xmlns:a16="http://schemas.microsoft.com/office/drawing/2014/main" id="{A9B5F3B5-A24F-3643-B317-CDB48AAB4185}"/>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21" name="Freeform 21">
                <a:extLst>
                  <a:ext uri="{FF2B5EF4-FFF2-40B4-BE49-F238E27FC236}">
                    <a16:creationId xmlns:a16="http://schemas.microsoft.com/office/drawing/2014/main" id="{BE131CC3-B7AA-5B71-E3C3-9D6AF22DD0A6}"/>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22" name="Freeform 22">
                <a:extLst>
                  <a:ext uri="{FF2B5EF4-FFF2-40B4-BE49-F238E27FC236}">
                    <a16:creationId xmlns:a16="http://schemas.microsoft.com/office/drawing/2014/main" id="{75F606BB-772E-98C4-683C-7660D2283905}"/>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23" name="Freeform 23">
                <a:extLst>
                  <a:ext uri="{FF2B5EF4-FFF2-40B4-BE49-F238E27FC236}">
                    <a16:creationId xmlns:a16="http://schemas.microsoft.com/office/drawing/2014/main" id="{E4B78BDF-F287-80F3-E265-7C6BE4F88D9C}"/>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24" name="Group 24">
              <a:extLst>
                <a:ext uri="{FF2B5EF4-FFF2-40B4-BE49-F238E27FC236}">
                  <a16:creationId xmlns:a16="http://schemas.microsoft.com/office/drawing/2014/main" id="{BD42FF57-6504-B2C2-134E-6DC4EE90CF36}"/>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DE9BF959-0EF7-E49E-B32A-E36B80B98E01}"/>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26" name="Freeform 26">
                <a:extLst>
                  <a:ext uri="{FF2B5EF4-FFF2-40B4-BE49-F238E27FC236}">
                    <a16:creationId xmlns:a16="http://schemas.microsoft.com/office/drawing/2014/main" id="{F20F1EFE-BC7F-7988-41D2-6B6E7883623C}"/>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27" name="Freeform 27">
                <a:extLst>
                  <a:ext uri="{FF2B5EF4-FFF2-40B4-BE49-F238E27FC236}">
                    <a16:creationId xmlns:a16="http://schemas.microsoft.com/office/drawing/2014/main" id="{0C45857E-D6A1-4F6A-1DA9-E8D900633854}"/>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28" name="Freeform 28">
                <a:extLst>
                  <a:ext uri="{FF2B5EF4-FFF2-40B4-BE49-F238E27FC236}">
                    <a16:creationId xmlns:a16="http://schemas.microsoft.com/office/drawing/2014/main" id="{D72226F8-37D9-2DF2-6890-96576FB53D97}"/>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29" name="Freeform 29">
                <a:extLst>
                  <a:ext uri="{FF2B5EF4-FFF2-40B4-BE49-F238E27FC236}">
                    <a16:creationId xmlns:a16="http://schemas.microsoft.com/office/drawing/2014/main" id="{4A5DC082-CFD9-337A-10B9-A636B0740504}"/>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30" name="Freeform 30">
                <a:extLst>
                  <a:ext uri="{FF2B5EF4-FFF2-40B4-BE49-F238E27FC236}">
                    <a16:creationId xmlns:a16="http://schemas.microsoft.com/office/drawing/2014/main" id="{C9B7AA74-9CE0-7474-34AC-7525B440FAAC}"/>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31" name="Freeform 31">
                <a:extLst>
                  <a:ext uri="{FF2B5EF4-FFF2-40B4-BE49-F238E27FC236}">
                    <a16:creationId xmlns:a16="http://schemas.microsoft.com/office/drawing/2014/main" id="{A48A5904-DF39-C0BC-F1E9-EF52E2EF879F}"/>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32" name="Freeform 32">
                <a:extLst>
                  <a:ext uri="{FF2B5EF4-FFF2-40B4-BE49-F238E27FC236}">
                    <a16:creationId xmlns:a16="http://schemas.microsoft.com/office/drawing/2014/main" id="{103C28AC-0A3D-4A66-0298-D758441356B9}"/>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33" name="Freeform 33">
                <a:extLst>
                  <a:ext uri="{FF2B5EF4-FFF2-40B4-BE49-F238E27FC236}">
                    <a16:creationId xmlns:a16="http://schemas.microsoft.com/office/drawing/2014/main" id="{1497E2B6-D52D-4CC6-5EE7-9524E518F497}"/>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4" name="Freeform 34">
                <a:extLst>
                  <a:ext uri="{FF2B5EF4-FFF2-40B4-BE49-F238E27FC236}">
                    <a16:creationId xmlns:a16="http://schemas.microsoft.com/office/drawing/2014/main" id="{689E554E-D022-7747-E052-BA39C080E2A8}"/>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5" name="Group 35">
              <a:extLst>
                <a:ext uri="{FF2B5EF4-FFF2-40B4-BE49-F238E27FC236}">
                  <a16:creationId xmlns:a16="http://schemas.microsoft.com/office/drawing/2014/main" id="{19F87B77-2542-E883-F770-65C9E6DA7558}"/>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19BAD09D-BB0A-D5DD-91D9-889F1E962165}"/>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7" name="Group 37">
              <a:extLst>
                <a:ext uri="{FF2B5EF4-FFF2-40B4-BE49-F238E27FC236}">
                  <a16:creationId xmlns:a16="http://schemas.microsoft.com/office/drawing/2014/main" id="{5172B8EA-EEF2-CB3A-D78B-4C21D6E18C98}"/>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606D9ACB-62E5-25F6-5A78-DAF680B6D104}"/>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39" name="Freeform 39">
                <a:extLst>
                  <a:ext uri="{FF2B5EF4-FFF2-40B4-BE49-F238E27FC236}">
                    <a16:creationId xmlns:a16="http://schemas.microsoft.com/office/drawing/2014/main" id="{892F1B9A-1B4A-077E-BE8E-4536A43710B1}"/>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40" name="Freeform 40">
                <a:extLst>
                  <a:ext uri="{FF2B5EF4-FFF2-40B4-BE49-F238E27FC236}">
                    <a16:creationId xmlns:a16="http://schemas.microsoft.com/office/drawing/2014/main" id="{F2A3391D-F672-D47C-A5F6-A663CBA206EB}"/>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41" name="Freeform 41">
                <a:extLst>
                  <a:ext uri="{FF2B5EF4-FFF2-40B4-BE49-F238E27FC236}">
                    <a16:creationId xmlns:a16="http://schemas.microsoft.com/office/drawing/2014/main" id="{3E8BA92C-FB28-6D14-E12C-F3FFF638CE9C}"/>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42" name="Group 42">
              <a:extLst>
                <a:ext uri="{FF2B5EF4-FFF2-40B4-BE49-F238E27FC236}">
                  <a16:creationId xmlns:a16="http://schemas.microsoft.com/office/drawing/2014/main" id="{74E80AF4-45C4-DBE2-6EAD-53113CECB6C9}"/>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46C89270-737A-D06A-B3F5-433600DF9153}"/>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4" name="Freeform 44">
                <a:extLst>
                  <a:ext uri="{FF2B5EF4-FFF2-40B4-BE49-F238E27FC236}">
                    <a16:creationId xmlns:a16="http://schemas.microsoft.com/office/drawing/2014/main" id="{D1DC8212-5E51-F51E-D2A8-A3F1C52B3142}"/>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5" name="Freeform 45">
                <a:extLst>
                  <a:ext uri="{FF2B5EF4-FFF2-40B4-BE49-F238E27FC236}">
                    <a16:creationId xmlns:a16="http://schemas.microsoft.com/office/drawing/2014/main" id="{A6A25FFB-39B7-7EC3-B7A0-3766AF4CFA70}"/>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6" name="Freeform 46">
                <a:extLst>
                  <a:ext uri="{FF2B5EF4-FFF2-40B4-BE49-F238E27FC236}">
                    <a16:creationId xmlns:a16="http://schemas.microsoft.com/office/drawing/2014/main" id="{866888F7-7893-3004-2F17-94ADF2C9A917}"/>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47" name="Group 47">
            <a:extLst>
              <a:ext uri="{FF2B5EF4-FFF2-40B4-BE49-F238E27FC236}">
                <a16:creationId xmlns:a16="http://schemas.microsoft.com/office/drawing/2014/main" id="{34D8C955-98A7-EEE5-E41D-7FC9402BE7F4}"/>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6510ADAB-C51B-61D7-ADCE-9CB4B3D9A4C8}"/>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sp>
        <p:sp>
          <p:nvSpPr>
            <p:cNvPr id="49" name="TextBox 49">
              <a:extLst>
                <a:ext uri="{FF2B5EF4-FFF2-40B4-BE49-F238E27FC236}">
                  <a16:creationId xmlns:a16="http://schemas.microsoft.com/office/drawing/2014/main" id="{5175B526-31D2-C0E1-6B8D-2F0240D673D1}"/>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F22BE73E-639F-5ED7-4008-C1961A6430D3}"/>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69E02EDE-2E4A-35CB-1D9C-27BA0CAF5C04}"/>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sp>
        <p:sp>
          <p:nvSpPr>
            <p:cNvPr id="52" name="TextBox 52">
              <a:extLst>
                <a:ext uri="{FF2B5EF4-FFF2-40B4-BE49-F238E27FC236}">
                  <a16:creationId xmlns:a16="http://schemas.microsoft.com/office/drawing/2014/main" id="{7A06CA50-EF00-4F4B-F7F5-893E2558213D}"/>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A2BD35AF-399A-0785-D34B-245E25E0AA12}"/>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ACDB6C5F-AA75-C262-74FE-54FA957BA952}"/>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sp>
        <p:sp>
          <p:nvSpPr>
            <p:cNvPr id="55" name="TextBox 55">
              <a:extLst>
                <a:ext uri="{FF2B5EF4-FFF2-40B4-BE49-F238E27FC236}">
                  <a16:creationId xmlns:a16="http://schemas.microsoft.com/office/drawing/2014/main" id="{D8DD87E7-E8DB-1231-ACCA-D1937289960E}"/>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sp>
        <p:nvSpPr>
          <p:cNvPr id="57" name="TextBox 57">
            <a:extLst>
              <a:ext uri="{FF2B5EF4-FFF2-40B4-BE49-F238E27FC236}">
                <a16:creationId xmlns:a16="http://schemas.microsoft.com/office/drawing/2014/main" id="{2BF882FA-E5F5-A868-ABF3-B785EE660D93}"/>
              </a:ext>
            </a:extLst>
          </p:cNvPr>
          <p:cNvSpPr txBox="1"/>
          <p:nvPr/>
        </p:nvSpPr>
        <p:spPr>
          <a:xfrm>
            <a:off x="397654" y="2529621"/>
            <a:ext cx="16468725" cy="531684"/>
          </a:xfrm>
          <a:prstGeom prst="rect">
            <a:avLst/>
          </a:prstGeom>
        </p:spPr>
        <p:txBody>
          <a:bodyPr lIns="0" tIns="0" rIns="0" bIns="0" rtlCol="0" anchor="t">
            <a:spAutoFit/>
          </a:bodyPr>
          <a:lstStyle/>
          <a:p>
            <a:pPr marL="400835" lvl="1" algn="l">
              <a:lnSpc>
                <a:spcPts val="4827"/>
              </a:lnSpc>
            </a:pPr>
            <a:endParaRPr lang="en-US" sz="2400" dirty="0">
              <a:solidFill>
                <a:srgbClr val="000000"/>
              </a:solidFill>
              <a:latin typeface="Arial"/>
              <a:ea typeface="Arial"/>
              <a:cs typeface="Arial"/>
              <a:sym typeface="Arial"/>
            </a:endParaRPr>
          </a:p>
        </p:txBody>
      </p:sp>
      <p:grpSp>
        <p:nvGrpSpPr>
          <p:cNvPr id="58" name="Group 2">
            <a:extLst>
              <a:ext uri="{FF2B5EF4-FFF2-40B4-BE49-F238E27FC236}">
                <a16:creationId xmlns:a16="http://schemas.microsoft.com/office/drawing/2014/main" id="{7CA3502F-86F9-5212-C5EF-60A54F23620B}"/>
              </a:ext>
            </a:extLst>
          </p:cNvPr>
          <p:cNvGrpSpPr/>
          <p:nvPr/>
        </p:nvGrpSpPr>
        <p:grpSpPr>
          <a:xfrm>
            <a:off x="0" y="1296074"/>
            <a:ext cx="18440400" cy="2475825"/>
            <a:chOff x="0" y="-57151"/>
            <a:chExt cx="3021109" cy="735226"/>
          </a:xfrm>
        </p:grpSpPr>
        <p:sp>
          <p:nvSpPr>
            <p:cNvPr id="59" name="Freeform 3">
              <a:extLst>
                <a:ext uri="{FF2B5EF4-FFF2-40B4-BE49-F238E27FC236}">
                  <a16:creationId xmlns:a16="http://schemas.microsoft.com/office/drawing/2014/main" id="{11BA15EA-AAC6-65B5-73AB-A403C1504F66}"/>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EBAE9C8B-1CA8-3DA7-1FB6-205CAF383A87}"/>
                </a:ext>
              </a:extLst>
            </p:cNvPr>
            <p:cNvSpPr txBox="1"/>
            <p:nvPr/>
          </p:nvSpPr>
          <p:spPr>
            <a:xfrm>
              <a:off x="0" y="-57151"/>
              <a:ext cx="3021109" cy="735226"/>
            </a:xfrm>
            <a:prstGeom prst="rect">
              <a:avLst/>
            </a:prstGeom>
          </p:spPr>
          <p:txBody>
            <a:bodyPr lIns="47037" tIns="47037" rIns="47037" bIns="47037" rtlCol="0" anchor="ctr"/>
            <a:lstStyle/>
            <a:p>
              <a:pPr marL="0" lvl="0" indent="0">
                <a:lnSpc>
                  <a:spcPts val="3240"/>
                </a:lnSpc>
                <a:spcBef>
                  <a:spcPct val="0"/>
                </a:spcBef>
              </a:pPr>
              <a:endParaRPr dirty="0"/>
            </a:p>
          </p:txBody>
        </p:sp>
      </p:grpSp>
      <p:sp>
        <p:nvSpPr>
          <p:cNvPr id="56" name="TextBox 56">
            <a:extLst>
              <a:ext uri="{FF2B5EF4-FFF2-40B4-BE49-F238E27FC236}">
                <a16:creationId xmlns:a16="http://schemas.microsoft.com/office/drawing/2014/main" id="{2F43B4FC-4AA2-10BE-BB56-A38D88A888B2}"/>
              </a:ext>
            </a:extLst>
          </p:cNvPr>
          <p:cNvSpPr txBox="1"/>
          <p:nvPr/>
        </p:nvSpPr>
        <p:spPr>
          <a:xfrm>
            <a:off x="788558" y="1284188"/>
            <a:ext cx="17101788" cy="1724831"/>
          </a:xfrm>
          <a:prstGeom prst="rect">
            <a:avLst/>
          </a:prstGeom>
        </p:spPr>
        <p:txBody>
          <a:bodyPr wrap="square" lIns="0" tIns="0" rIns="0" bIns="0" rtlCol="0" anchor="t">
            <a:spAutoFit/>
          </a:bodyPr>
          <a:lstStyle/>
          <a:p>
            <a:pPr algn="l">
              <a:lnSpc>
                <a:spcPts val="7149"/>
              </a:lnSpc>
            </a:pPr>
            <a:r>
              <a:rPr lang="en-US" sz="4000" b="1" dirty="0">
                <a:solidFill>
                  <a:schemeClr val="bg1"/>
                </a:solidFill>
                <a:latin typeface="Arial" panose="020B0604020202020204" pitchFamily="34" charset="0"/>
                <a:ea typeface="Arial Bold"/>
                <a:cs typeface="Arial" panose="020B0604020202020204" pitchFamily="34" charset="0"/>
                <a:sym typeface="Arial Bold"/>
              </a:rPr>
              <a:t>Results: </a:t>
            </a:r>
            <a:r>
              <a:rPr lang="en-US" altLang="en-US" sz="4000" b="1" dirty="0">
                <a:solidFill>
                  <a:schemeClr val="bg1"/>
                </a:solidFill>
                <a:latin typeface="Arial" panose="020B0604020202020204" pitchFamily="34" charset="0"/>
                <a:cs typeface="Arial" panose="020B0604020202020204" pitchFamily="34" charset="0"/>
              </a:rPr>
              <a:t>Facility Adherence In Implementing of Workplace Mental Wellness Guidelines in 10 Selected Counties Kenya July- August 2025</a:t>
            </a:r>
            <a:endParaRPr lang="en-US" sz="4000" b="1" dirty="0">
              <a:solidFill>
                <a:schemeClr val="bg1"/>
              </a:solidFill>
              <a:latin typeface="Arial" panose="020B0604020202020204" pitchFamily="34" charset="0"/>
              <a:ea typeface="Arial Bold"/>
              <a:cs typeface="Arial" panose="020B0604020202020204" pitchFamily="34" charset="0"/>
              <a:sym typeface="Arial Bold"/>
            </a:endParaRPr>
          </a:p>
        </p:txBody>
      </p:sp>
      <p:graphicFrame>
        <p:nvGraphicFramePr>
          <p:cNvPr id="61" name="Table 60">
            <a:extLst>
              <a:ext uri="{FF2B5EF4-FFF2-40B4-BE49-F238E27FC236}">
                <a16:creationId xmlns:a16="http://schemas.microsoft.com/office/drawing/2014/main" id="{29489CAD-EBAC-0360-E613-B8BB1A086EBE}"/>
              </a:ext>
            </a:extLst>
          </p:cNvPr>
          <p:cNvGraphicFramePr>
            <a:graphicFrameLocks noGrp="1"/>
          </p:cNvGraphicFramePr>
          <p:nvPr>
            <p:extLst>
              <p:ext uri="{D42A27DB-BD31-4B8C-83A1-F6EECF244321}">
                <p14:modId xmlns:p14="http://schemas.microsoft.com/office/powerpoint/2010/main" val="2219937635"/>
              </p:ext>
            </p:extLst>
          </p:nvPr>
        </p:nvGraphicFramePr>
        <p:xfrm>
          <a:off x="76199" y="3410665"/>
          <a:ext cx="18135601" cy="5122833"/>
        </p:xfrm>
        <a:graphic>
          <a:graphicData uri="http://schemas.openxmlformats.org/drawingml/2006/table">
            <a:tbl>
              <a:tblPr/>
              <a:tblGrid>
                <a:gridCol w="11595399">
                  <a:extLst>
                    <a:ext uri="{9D8B030D-6E8A-4147-A177-3AD203B41FA5}">
                      <a16:colId xmlns:a16="http://schemas.microsoft.com/office/drawing/2014/main" val="1199572896"/>
                    </a:ext>
                  </a:extLst>
                </a:gridCol>
                <a:gridCol w="166204">
                  <a:extLst>
                    <a:ext uri="{9D8B030D-6E8A-4147-A177-3AD203B41FA5}">
                      <a16:colId xmlns:a16="http://schemas.microsoft.com/office/drawing/2014/main" val="2475146341"/>
                    </a:ext>
                  </a:extLst>
                </a:gridCol>
                <a:gridCol w="3359513">
                  <a:extLst>
                    <a:ext uri="{9D8B030D-6E8A-4147-A177-3AD203B41FA5}">
                      <a16:colId xmlns:a16="http://schemas.microsoft.com/office/drawing/2014/main" val="3179563542"/>
                    </a:ext>
                  </a:extLst>
                </a:gridCol>
                <a:gridCol w="3014485">
                  <a:extLst>
                    <a:ext uri="{9D8B030D-6E8A-4147-A177-3AD203B41FA5}">
                      <a16:colId xmlns:a16="http://schemas.microsoft.com/office/drawing/2014/main" val="956330050"/>
                    </a:ext>
                  </a:extLst>
                </a:gridCol>
              </a:tblGrid>
              <a:tr h="926419">
                <a:tc>
                  <a:txBody>
                    <a:bodyPr/>
                    <a:lstStyle/>
                    <a:p>
                      <a:pPr marL="90170" indent="90170" algn="just">
                        <a:spcBef>
                          <a:spcPct val="0"/>
                        </a:spcBef>
                        <a:spcAft>
                          <a:spcPct val="0"/>
                        </a:spcAft>
                      </a:pPr>
                      <a:r>
                        <a:rPr lang="en-US" sz="2800" b="1" dirty="0">
                          <a:solidFill>
                            <a:srgbClr val="00B050"/>
                          </a:solidFill>
                          <a:latin typeface="Arial" panose="020B0604020202020204" pitchFamily="34" charset="0"/>
                          <a:ea typeface="Times New Roman" panose="02020603050405020304"/>
                          <a:cs typeface="Arial" panose="020B0604020202020204" pitchFamily="34" charset="0"/>
                        </a:rPr>
                        <a:t>Variable</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a:spcBef>
                          <a:spcPct val="0"/>
                        </a:spcBef>
                        <a:spcAft>
                          <a:spcPct val="0"/>
                        </a:spcAft>
                      </a:pPr>
                      <a:endParaRPr sz="2800">
                        <a:latin typeface="Arial" panose="020B0604020202020204" pitchFamily="34" charset="0"/>
                        <a:ea typeface="Calibri" panose="020F0502020204030204"/>
                        <a:cs typeface="Arial" panose="020B0604020202020204" pitchFamily="34" charset="0"/>
                      </a:endParaRP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marL="90170" indent="90170" algn="just">
                        <a:spcBef>
                          <a:spcPct val="0"/>
                        </a:spcBef>
                        <a:spcAft>
                          <a:spcPct val="0"/>
                        </a:spcAft>
                      </a:pPr>
                      <a:r>
                        <a:rPr lang="en-US" sz="2800" b="1" dirty="0">
                          <a:solidFill>
                            <a:srgbClr val="00B050"/>
                          </a:solidFill>
                          <a:latin typeface="Arial" panose="020B0604020202020204" pitchFamily="34" charset="0"/>
                          <a:ea typeface="Times New Roman" panose="02020603050405020304"/>
                          <a:cs typeface="Arial" panose="020B0604020202020204" pitchFamily="34" charset="0"/>
                        </a:rPr>
                        <a:t>Frequency (n=30)</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marL="90170" indent="90170" algn="just">
                        <a:spcBef>
                          <a:spcPct val="0"/>
                        </a:spcBef>
                        <a:spcAft>
                          <a:spcPct val="0"/>
                        </a:spcAft>
                      </a:pPr>
                      <a:r>
                        <a:rPr lang="en-US" sz="2800" b="1" dirty="0">
                          <a:solidFill>
                            <a:srgbClr val="00B050"/>
                          </a:solidFill>
                          <a:latin typeface="Arial" panose="020B0604020202020204" pitchFamily="34" charset="0"/>
                          <a:ea typeface="Times New Roman" panose="02020603050405020304"/>
                          <a:cs typeface="Arial" panose="020B0604020202020204" pitchFamily="34" charset="0"/>
                        </a:rPr>
                        <a:t>Proportion (%)</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extLst>
                  <a:ext uri="{0D108BD9-81ED-4DB2-BD59-A6C34878D82A}">
                    <a16:rowId xmlns:a16="http://schemas.microsoft.com/office/drawing/2014/main" val="4033646115"/>
                  </a:ext>
                </a:extLst>
              </a:tr>
              <a:tr h="653851">
                <a:tc>
                  <a:txBody>
                    <a:bodyPr/>
                    <a:lstStyle/>
                    <a:p>
                      <a:pPr marL="90170" indent="0" algn="just">
                        <a:spcBef>
                          <a:spcPct val="0"/>
                        </a:spcBef>
                        <a:spcAft>
                          <a:spcPct val="0"/>
                        </a:spcAft>
                        <a:buFont typeface="Wingdings" panose="05000000000000000000" pitchFamily="2" charset="2"/>
                        <a:buNone/>
                      </a:pPr>
                      <a:r>
                        <a:rPr lang="en-US" sz="2800" dirty="0">
                          <a:solidFill>
                            <a:srgbClr val="000000"/>
                          </a:solidFill>
                          <a:latin typeface="Arial" panose="020B0604020202020204" pitchFamily="34" charset="0"/>
                          <a:ea typeface="Times New Roman" panose="02020603050405020304"/>
                          <a:cs typeface="Arial" panose="020B0604020202020204" pitchFamily="34" charset="0"/>
                        </a:rPr>
                        <a:t>Availability of workplace policy</a:t>
                      </a:r>
                    </a:p>
                  </a:txBody>
                  <a:tcPr marL="68580" marR="68580" marT="0" marB="0" anchor="b">
                    <a:lnL>
                      <a:noFill/>
                    </a:lnL>
                    <a:lnR>
                      <a:noFill/>
                    </a:lnR>
                    <a:lnT>
                      <a:noFill/>
                    </a:lnT>
                    <a:lnB>
                      <a:noFill/>
                    </a:lnB>
                    <a:noFill/>
                  </a:tcPr>
                </a:tc>
                <a:tc>
                  <a:txBody>
                    <a:bodyPr/>
                    <a:lstStyle/>
                    <a:p>
                      <a:pPr>
                        <a:spcBef>
                          <a:spcPct val="0"/>
                        </a:spcBef>
                        <a:spcAft>
                          <a:spcPct val="0"/>
                        </a:spcAft>
                      </a:pPr>
                      <a:endParaRPr sz="2800" dirty="0">
                        <a:latin typeface="Arial" panose="020B0604020202020204" pitchFamily="34" charset="0"/>
                        <a:ea typeface="Calibri" panose="020F0502020204030204"/>
                        <a:cs typeface="Arial" panose="020B0604020202020204" pitchFamily="34" charset="0"/>
                      </a:endParaRPr>
                    </a:p>
                  </a:txBody>
                  <a:tcPr marL="68580" marR="68580" marT="0" marB="0" anchor="b">
                    <a:lnL>
                      <a:noFill/>
                    </a:lnL>
                    <a:lnR>
                      <a:noFill/>
                    </a:lnR>
                    <a:lnT>
                      <a:noFill/>
                    </a:lnT>
                    <a:lnB>
                      <a:noFill/>
                    </a:lnB>
                    <a:noFill/>
                  </a:tcPr>
                </a:tc>
                <a:tc>
                  <a:txBody>
                    <a:bodyPr/>
                    <a:lstStyle/>
                    <a:p>
                      <a:pPr marL="90170" indent="90170" algn="just">
                        <a:spcBef>
                          <a:spcPct val="0"/>
                        </a:spcBef>
                        <a:spcAft>
                          <a:spcPct val="0"/>
                        </a:spcAft>
                      </a:pPr>
                      <a:r>
                        <a:rPr lang="en-US" sz="2800" dirty="0">
                          <a:solidFill>
                            <a:srgbClr val="000000"/>
                          </a:solidFill>
                          <a:latin typeface="Arial" panose="020B0604020202020204" pitchFamily="34" charset="0"/>
                          <a:ea typeface="Times New Roman" panose="02020603050405020304"/>
                          <a:cs typeface="Arial" panose="020B0604020202020204" pitchFamily="34" charset="0"/>
                        </a:rPr>
                        <a:t>6</a:t>
                      </a:r>
                    </a:p>
                  </a:txBody>
                  <a:tcPr marL="68580" marR="68580" marT="0" marB="0" anchor="b">
                    <a:lnL>
                      <a:noFill/>
                    </a:lnL>
                    <a:lnR>
                      <a:noFill/>
                    </a:lnR>
                    <a:lnT>
                      <a:noFill/>
                    </a:lnT>
                    <a:lnB>
                      <a:noFill/>
                    </a:lnB>
                    <a:noFill/>
                  </a:tcPr>
                </a:tc>
                <a:tc>
                  <a:txBody>
                    <a:bodyPr/>
                    <a:lstStyle/>
                    <a:p>
                      <a:pPr marL="90170" indent="90170" algn="just">
                        <a:spcBef>
                          <a:spcPct val="0"/>
                        </a:spcBef>
                        <a:spcAft>
                          <a:spcPct val="0"/>
                        </a:spcAft>
                      </a:pPr>
                      <a:r>
                        <a:rPr lang="en-US" sz="2800" dirty="0">
                          <a:solidFill>
                            <a:srgbClr val="000000"/>
                          </a:solidFill>
                          <a:latin typeface="Arial" panose="020B0604020202020204" pitchFamily="34" charset="0"/>
                          <a:ea typeface="Times New Roman" panose="02020603050405020304"/>
                          <a:cs typeface="Arial" panose="020B0604020202020204" pitchFamily="34" charset="0"/>
                        </a:rPr>
                        <a:t>20.00%</a:t>
                      </a:r>
                    </a:p>
                  </a:txBody>
                  <a:tcPr marL="68580" marR="68580" marT="0" marB="0" anchor="b">
                    <a:lnL>
                      <a:noFill/>
                    </a:lnL>
                    <a:lnR>
                      <a:noFill/>
                    </a:lnR>
                    <a:lnT>
                      <a:noFill/>
                    </a:lnT>
                    <a:lnB>
                      <a:noFill/>
                    </a:lnB>
                    <a:noFill/>
                  </a:tcPr>
                </a:tc>
                <a:extLst>
                  <a:ext uri="{0D108BD9-81ED-4DB2-BD59-A6C34878D82A}">
                    <a16:rowId xmlns:a16="http://schemas.microsoft.com/office/drawing/2014/main" val="4228010586"/>
                  </a:ext>
                </a:extLst>
              </a:tr>
              <a:tr h="679701">
                <a:tc>
                  <a:txBody>
                    <a:bodyPr/>
                    <a:lstStyle/>
                    <a:p>
                      <a:pPr marL="90170" indent="0" algn="just">
                        <a:spcBef>
                          <a:spcPct val="0"/>
                        </a:spcBef>
                        <a:spcAft>
                          <a:spcPct val="0"/>
                        </a:spcAft>
                        <a:buFont typeface="Wingdings" panose="05000000000000000000" pitchFamily="2" charset="2"/>
                        <a:buNone/>
                      </a:pPr>
                      <a:r>
                        <a:rPr lang="en-US" sz="2800" dirty="0">
                          <a:solidFill>
                            <a:srgbClr val="000000"/>
                          </a:solidFill>
                          <a:latin typeface="Arial" panose="020B0604020202020204" pitchFamily="34" charset="0"/>
                          <a:ea typeface="Times New Roman" panose="02020603050405020304"/>
                          <a:cs typeface="Arial" panose="020B0604020202020204" pitchFamily="34" charset="0"/>
                        </a:rPr>
                        <a:t>Existence of mental committee</a:t>
                      </a:r>
                    </a:p>
                  </a:txBody>
                  <a:tcPr marL="68580" marR="68580" marT="0" marB="0" anchor="b">
                    <a:lnL>
                      <a:noFill/>
                    </a:lnL>
                    <a:lnR>
                      <a:noFill/>
                    </a:lnR>
                    <a:lnT>
                      <a:noFill/>
                    </a:lnT>
                    <a:lnB>
                      <a:noFill/>
                    </a:lnB>
                    <a:noFill/>
                  </a:tcPr>
                </a:tc>
                <a:tc>
                  <a:txBody>
                    <a:bodyPr/>
                    <a:lstStyle/>
                    <a:p>
                      <a:pPr>
                        <a:spcBef>
                          <a:spcPct val="0"/>
                        </a:spcBef>
                        <a:spcAft>
                          <a:spcPct val="0"/>
                        </a:spcAft>
                      </a:pPr>
                      <a:endParaRPr sz="2800">
                        <a:latin typeface="Arial" panose="020B0604020202020204" pitchFamily="34" charset="0"/>
                        <a:ea typeface="Calibri" panose="020F0502020204030204"/>
                        <a:cs typeface="Arial" panose="020B0604020202020204" pitchFamily="34" charset="0"/>
                      </a:endParaRPr>
                    </a:p>
                  </a:txBody>
                  <a:tcPr marL="68580" marR="68580" marT="0" marB="0" anchor="b">
                    <a:lnL>
                      <a:noFill/>
                    </a:lnL>
                    <a:lnR>
                      <a:noFill/>
                    </a:lnR>
                    <a:lnT>
                      <a:noFill/>
                    </a:lnT>
                    <a:lnB>
                      <a:noFill/>
                    </a:lnB>
                    <a:noFill/>
                  </a:tcPr>
                </a:tc>
                <a:tc>
                  <a:txBody>
                    <a:bodyPr/>
                    <a:lstStyle/>
                    <a:p>
                      <a:pPr marL="90170" indent="90170" algn="just">
                        <a:spcBef>
                          <a:spcPct val="0"/>
                        </a:spcBef>
                        <a:spcAft>
                          <a:spcPct val="0"/>
                        </a:spcAft>
                      </a:pPr>
                      <a:r>
                        <a:rPr lang="en-US" sz="2800">
                          <a:solidFill>
                            <a:srgbClr val="000000"/>
                          </a:solidFill>
                          <a:latin typeface="Arial" panose="020B0604020202020204" pitchFamily="34" charset="0"/>
                          <a:ea typeface="Times New Roman" panose="02020603050405020304"/>
                          <a:cs typeface="Arial" panose="020B0604020202020204" pitchFamily="34" charset="0"/>
                        </a:rPr>
                        <a:t>9</a:t>
                      </a:r>
                    </a:p>
                  </a:txBody>
                  <a:tcPr marL="68580" marR="68580" marT="0" marB="0" anchor="b">
                    <a:lnL>
                      <a:noFill/>
                    </a:lnL>
                    <a:lnR>
                      <a:noFill/>
                    </a:lnR>
                    <a:lnT>
                      <a:noFill/>
                    </a:lnT>
                    <a:lnB>
                      <a:noFill/>
                    </a:lnB>
                    <a:noFill/>
                  </a:tcPr>
                </a:tc>
                <a:tc>
                  <a:txBody>
                    <a:bodyPr/>
                    <a:lstStyle/>
                    <a:p>
                      <a:pPr marL="90170" indent="90170" algn="just">
                        <a:spcBef>
                          <a:spcPct val="0"/>
                        </a:spcBef>
                        <a:spcAft>
                          <a:spcPct val="0"/>
                        </a:spcAft>
                      </a:pPr>
                      <a:r>
                        <a:rPr lang="en-US" sz="2800" dirty="0">
                          <a:solidFill>
                            <a:srgbClr val="000000"/>
                          </a:solidFill>
                          <a:latin typeface="Arial" panose="020B0604020202020204" pitchFamily="34" charset="0"/>
                          <a:ea typeface="Times New Roman" panose="02020603050405020304"/>
                          <a:cs typeface="Arial" panose="020B0604020202020204" pitchFamily="34" charset="0"/>
                        </a:rPr>
                        <a:t>30.00%</a:t>
                      </a:r>
                    </a:p>
                  </a:txBody>
                  <a:tcPr marL="68580" marR="68580" marT="0" marB="0" anchor="b">
                    <a:lnL>
                      <a:noFill/>
                    </a:lnL>
                    <a:lnR>
                      <a:noFill/>
                    </a:lnR>
                    <a:lnT>
                      <a:noFill/>
                    </a:lnT>
                    <a:lnB>
                      <a:noFill/>
                    </a:lnB>
                    <a:noFill/>
                  </a:tcPr>
                </a:tc>
                <a:extLst>
                  <a:ext uri="{0D108BD9-81ED-4DB2-BD59-A6C34878D82A}">
                    <a16:rowId xmlns:a16="http://schemas.microsoft.com/office/drawing/2014/main" val="3343664551"/>
                  </a:ext>
                </a:extLst>
              </a:tr>
              <a:tr h="507191">
                <a:tc>
                  <a:txBody>
                    <a:bodyPr/>
                    <a:lstStyle/>
                    <a:p>
                      <a:pPr marL="90170" indent="0" algn="just">
                        <a:spcBef>
                          <a:spcPct val="0"/>
                        </a:spcBef>
                        <a:spcAft>
                          <a:spcPct val="0"/>
                        </a:spcAft>
                        <a:buFont typeface="Wingdings" panose="05000000000000000000" pitchFamily="2" charset="2"/>
                        <a:buNone/>
                      </a:pPr>
                      <a:r>
                        <a:rPr lang="en-US" sz="2800" dirty="0">
                          <a:solidFill>
                            <a:srgbClr val="000000"/>
                          </a:solidFill>
                          <a:latin typeface="Arial" panose="020B0604020202020204" pitchFamily="34" charset="0"/>
                          <a:ea typeface="Times New Roman" panose="02020603050405020304"/>
                          <a:cs typeface="Arial" panose="020B0604020202020204" pitchFamily="34" charset="0"/>
                        </a:rPr>
                        <a:t>Provision of training for managers</a:t>
                      </a:r>
                    </a:p>
                  </a:txBody>
                  <a:tcPr marL="68580" marR="68580" marT="0" marB="0" anchor="b">
                    <a:lnL>
                      <a:noFill/>
                    </a:lnL>
                    <a:lnR>
                      <a:noFill/>
                    </a:lnR>
                    <a:lnT>
                      <a:noFill/>
                    </a:lnT>
                    <a:lnB>
                      <a:noFill/>
                    </a:lnB>
                    <a:noFill/>
                  </a:tcPr>
                </a:tc>
                <a:tc>
                  <a:txBody>
                    <a:bodyPr/>
                    <a:lstStyle/>
                    <a:p>
                      <a:pPr>
                        <a:spcBef>
                          <a:spcPct val="0"/>
                        </a:spcBef>
                        <a:spcAft>
                          <a:spcPct val="0"/>
                        </a:spcAft>
                      </a:pPr>
                      <a:endParaRPr sz="2800">
                        <a:latin typeface="Arial" panose="020B0604020202020204" pitchFamily="34" charset="0"/>
                        <a:ea typeface="Calibri" panose="020F0502020204030204"/>
                        <a:cs typeface="Arial" panose="020B0604020202020204" pitchFamily="34" charset="0"/>
                      </a:endParaRPr>
                    </a:p>
                  </a:txBody>
                  <a:tcPr marL="68580" marR="68580" marT="0" marB="0" anchor="b">
                    <a:lnL>
                      <a:noFill/>
                    </a:lnL>
                    <a:lnR>
                      <a:noFill/>
                    </a:lnR>
                    <a:lnT>
                      <a:noFill/>
                    </a:lnT>
                    <a:lnB>
                      <a:noFill/>
                    </a:lnB>
                    <a:noFill/>
                  </a:tcPr>
                </a:tc>
                <a:tc>
                  <a:txBody>
                    <a:bodyPr/>
                    <a:lstStyle/>
                    <a:p>
                      <a:pPr marL="90170" indent="90170" algn="just">
                        <a:spcBef>
                          <a:spcPct val="0"/>
                        </a:spcBef>
                        <a:spcAft>
                          <a:spcPct val="0"/>
                        </a:spcAft>
                      </a:pPr>
                      <a:r>
                        <a:rPr lang="en-US" sz="2800">
                          <a:solidFill>
                            <a:srgbClr val="000000"/>
                          </a:solidFill>
                          <a:latin typeface="Arial" panose="020B0604020202020204" pitchFamily="34" charset="0"/>
                          <a:ea typeface="Times New Roman" panose="02020603050405020304"/>
                          <a:cs typeface="Arial" panose="020B0604020202020204" pitchFamily="34" charset="0"/>
                        </a:rPr>
                        <a:t>11</a:t>
                      </a:r>
                    </a:p>
                  </a:txBody>
                  <a:tcPr marL="68580" marR="68580" marT="0" marB="0" anchor="b">
                    <a:lnL>
                      <a:noFill/>
                    </a:lnL>
                    <a:lnR>
                      <a:noFill/>
                    </a:lnR>
                    <a:lnT>
                      <a:noFill/>
                    </a:lnT>
                    <a:lnB>
                      <a:noFill/>
                    </a:lnB>
                    <a:noFill/>
                  </a:tcPr>
                </a:tc>
                <a:tc>
                  <a:txBody>
                    <a:bodyPr/>
                    <a:lstStyle/>
                    <a:p>
                      <a:pPr marL="90170" indent="90170" algn="just">
                        <a:spcBef>
                          <a:spcPct val="0"/>
                        </a:spcBef>
                        <a:spcAft>
                          <a:spcPct val="0"/>
                        </a:spcAft>
                      </a:pPr>
                      <a:r>
                        <a:rPr lang="en-US" sz="2800" dirty="0">
                          <a:solidFill>
                            <a:srgbClr val="000000"/>
                          </a:solidFill>
                          <a:latin typeface="Arial" panose="020B0604020202020204" pitchFamily="34" charset="0"/>
                          <a:ea typeface="Times New Roman" panose="02020603050405020304"/>
                          <a:cs typeface="Arial" panose="020B0604020202020204" pitchFamily="34" charset="0"/>
                        </a:rPr>
                        <a:t>36.67%</a:t>
                      </a:r>
                    </a:p>
                  </a:txBody>
                  <a:tcPr marL="68580" marR="68580" marT="0" marB="0" anchor="b">
                    <a:lnL>
                      <a:noFill/>
                    </a:lnL>
                    <a:lnR>
                      <a:noFill/>
                    </a:lnR>
                    <a:lnT>
                      <a:noFill/>
                    </a:lnT>
                    <a:lnB>
                      <a:noFill/>
                    </a:lnB>
                    <a:noFill/>
                  </a:tcPr>
                </a:tc>
                <a:extLst>
                  <a:ext uri="{0D108BD9-81ED-4DB2-BD59-A6C34878D82A}">
                    <a16:rowId xmlns:a16="http://schemas.microsoft.com/office/drawing/2014/main" val="3222541326"/>
                  </a:ext>
                </a:extLst>
              </a:tr>
              <a:tr h="508084">
                <a:tc>
                  <a:txBody>
                    <a:bodyPr/>
                    <a:lstStyle/>
                    <a:p>
                      <a:pPr marL="90170" indent="0" algn="just">
                        <a:spcBef>
                          <a:spcPct val="0"/>
                        </a:spcBef>
                        <a:spcAft>
                          <a:spcPct val="0"/>
                        </a:spcAft>
                        <a:buFont typeface="Wingdings" panose="05000000000000000000" pitchFamily="2" charset="2"/>
                        <a:buNone/>
                      </a:pPr>
                      <a:r>
                        <a:rPr lang="en-US" sz="2800" dirty="0">
                          <a:solidFill>
                            <a:srgbClr val="000000"/>
                          </a:solidFill>
                          <a:latin typeface="Arial" panose="020B0604020202020204" pitchFamily="34" charset="0"/>
                          <a:ea typeface="Times New Roman" panose="02020603050405020304"/>
                          <a:cs typeface="Arial" panose="020B0604020202020204" pitchFamily="34" charset="0"/>
                        </a:rPr>
                        <a:t>Medical plan covers physical and mental health</a:t>
                      </a:r>
                    </a:p>
                  </a:txBody>
                  <a:tcPr marL="68580" marR="68580" marT="0" marB="0" anchor="b">
                    <a:lnL>
                      <a:noFill/>
                    </a:lnL>
                    <a:lnR>
                      <a:noFill/>
                    </a:lnR>
                    <a:lnT>
                      <a:noFill/>
                    </a:lnT>
                    <a:lnB>
                      <a:noFill/>
                    </a:lnB>
                    <a:noFill/>
                  </a:tcPr>
                </a:tc>
                <a:tc>
                  <a:txBody>
                    <a:bodyPr/>
                    <a:lstStyle/>
                    <a:p>
                      <a:pPr>
                        <a:spcBef>
                          <a:spcPct val="0"/>
                        </a:spcBef>
                        <a:spcAft>
                          <a:spcPct val="0"/>
                        </a:spcAft>
                      </a:pPr>
                      <a:endParaRPr sz="2800">
                        <a:latin typeface="Arial" panose="020B0604020202020204" pitchFamily="34" charset="0"/>
                        <a:ea typeface="Calibri" panose="020F0502020204030204"/>
                        <a:cs typeface="Arial" panose="020B0604020202020204" pitchFamily="34" charset="0"/>
                      </a:endParaRPr>
                    </a:p>
                  </a:txBody>
                  <a:tcPr marL="68580" marR="68580" marT="0" marB="0" anchor="b">
                    <a:lnL>
                      <a:noFill/>
                    </a:lnL>
                    <a:lnR>
                      <a:noFill/>
                    </a:lnR>
                    <a:lnT>
                      <a:noFill/>
                    </a:lnT>
                    <a:lnB>
                      <a:noFill/>
                    </a:lnB>
                    <a:noFill/>
                  </a:tcPr>
                </a:tc>
                <a:tc>
                  <a:txBody>
                    <a:bodyPr/>
                    <a:lstStyle/>
                    <a:p>
                      <a:pPr marL="90170" indent="90170" algn="just">
                        <a:spcBef>
                          <a:spcPct val="0"/>
                        </a:spcBef>
                        <a:spcAft>
                          <a:spcPct val="0"/>
                        </a:spcAft>
                      </a:pPr>
                      <a:r>
                        <a:rPr lang="en-US" sz="2800">
                          <a:solidFill>
                            <a:srgbClr val="000000"/>
                          </a:solidFill>
                          <a:latin typeface="Arial" panose="020B0604020202020204" pitchFamily="34" charset="0"/>
                          <a:ea typeface="Times New Roman" panose="02020603050405020304"/>
                          <a:cs typeface="Arial" panose="020B0604020202020204" pitchFamily="34" charset="0"/>
                        </a:rPr>
                        <a:t>22</a:t>
                      </a:r>
                    </a:p>
                  </a:txBody>
                  <a:tcPr marL="68580" marR="68580" marT="0" marB="0" anchor="b">
                    <a:lnL>
                      <a:noFill/>
                    </a:lnL>
                    <a:lnR>
                      <a:noFill/>
                    </a:lnR>
                    <a:lnT>
                      <a:noFill/>
                    </a:lnT>
                    <a:lnB>
                      <a:noFill/>
                    </a:lnB>
                    <a:noFill/>
                  </a:tcPr>
                </a:tc>
                <a:tc>
                  <a:txBody>
                    <a:bodyPr/>
                    <a:lstStyle/>
                    <a:p>
                      <a:pPr marL="90170" indent="90170" algn="just">
                        <a:spcBef>
                          <a:spcPct val="0"/>
                        </a:spcBef>
                        <a:spcAft>
                          <a:spcPct val="0"/>
                        </a:spcAft>
                      </a:pPr>
                      <a:r>
                        <a:rPr lang="en-US" sz="2800" dirty="0">
                          <a:solidFill>
                            <a:srgbClr val="000000"/>
                          </a:solidFill>
                          <a:latin typeface="Arial" panose="020B0604020202020204" pitchFamily="34" charset="0"/>
                          <a:ea typeface="Times New Roman" panose="02020603050405020304"/>
                          <a:cs typeface="Arial" panose="020B0604020202020204" pitchFamily="34" charset="0"/>
                        </a:rPr>
                        <a:t>73.33%</a:t>
                      </a:r>
                    </a:p>
                  </a:txBody>
                  <a:tcPr marL="68580" marR="68580" marT="0" marB="0" anchor="b">
                    <a:lnL>
                      <a:noFill/>
                    </a:lnL>
                    <a:lnR>
                      <a:noFill/>
                    </a:lnR>
                    <a:lnT>
                      <a:noFill/>
                    </a:lnT>
                    <a:lnB>
                      <a:noFill/>
                    </a:lnB>
                    <a:noFill/>
                  </a:tcPr>
                </a:tc>
                <a:extLst>
                  <a:ext uri="{0D108BD9-81ED-4DB2-BD59-A6C34878D82A}">
                    <a16:rowId xmlns:a16="http://schemas.microsoft.com/office/drawing/2014/main" val="3740038754"/>
                  </a:ext>
                </a:extLst>
              </a:tr>
              <a:tr h="660695">
                <a:tc>
                  <a:txBody>
                    <a:bodyPr/>
                    <a:lstStyle/>
                    <a:p>
                      <a:pPr marL="90170" indent="0" algn="just">
                        <a:spcBef>
                          <a:spcPct val="0"/>
                        </a:spcBef>
                        <a:spcAft>
                          <a:spcPct val="0"/>
                        </a:spcAft>
                        <a:buFont typeface="Wingdings" panose="05000000000000000000" pitchFamily="2" charset="2"/>
                        <a:buNone/>
                      </a:pPr>
                      <a:r>
                        <a:rPr lang="en-US" sz="2800" dirty="0">
                          <a:solidFill>
                            <a:srgbClr val="000000"/>
                          </a:solidFill>
                          <a:latin typeface="Arial" panose="020B0604020202020204" pitchFamily="34" charset="0"/>
                          <a:ea typeface="Times New Roman" panose="02020603050405020304"/>
                          <a:cs typeface="Arial" panose="020B0604020202020204" pitchFamily="34" charset="0"/>
                        </a:rPr>
                        <a:t>Access to Employee Assistance Program (EAP)</a:t>
                      </a:r>
                    </a:p>
                  </a:txBody>
                  <a:tcPr marL="68580" marR="68580" marT="0" marB="0" anchor="b">
                    <a:lnL>
                      <a:noFill/>
                    </a:lnL>
                    <a:lnR>
                      <a:noFill/>
                    </a:lnR>
                    <a:lnT>
                      <a:noFill/>
                    </a:lnT>
                    <a:lnB>
                      <a:noFill/>
                    </a:lnB>
                    <a:noFill/>
                  </a:tcPr>
                </a:tc>
                <a:tc>
                  <a:txBody>
                    <a:bodyPr/>
                    <a:lstStyle/>
                    <a:p>
                      <a:pPr>
                        <a:spcBef>
                          <a:spcPct val="0"/>
                        </a:spcBef>
                        <a:spcAft>
                          <a:spcPct val="0"/>
                        </a:spcAft>
                      </a:pPr>
                      <a:endParaRPr sz="2800">
                        <a:latin typeface="Arial" panose="020B0604020202020204" pitchFamily="34" charset="0"/>
                        <a:ea typeface="Calibri" panose="020F0502020204030204"/>
                        <a:cs typeface="Arial" panose="020B0604020202020204" pitchFamily="34" charset="0"/>
                      </a:endParaRPr>
                    </a:p>
                  </a:txBody>
                  <a:tcPr marL="68580" marR="68580" marT="0" marB="0" anchor="b">
                    <a:lnL>
                      <a:noFill/>
                    </a:lnL>
                    <a:lnR>
                      <a:noFill/>
                    </a:lnR>
                    <a:lnT>
                      <a:noFill/>
                    </a:lnT>
                    <a:lnB>
                      <a:noFill/>
                    </a:lnB>
                    <a:noFill/>
                  </a:tcPr>
                </a:tc>
                <a:tc>
                  <a:txBody>
                    <a:bodyPr/>
                    <a:lstStyle/>
                    <a:p>
                      <a:pPr marL="90170" indent="90170" algn="just">
                        <a:spcBef>
                          <a:spcPct val="0"/>
                        </a:spcBef>
                        <a:spcAft>
                          <a:spcPct val="0"/>
                        </a:spcAft>
                      </a:pPr>
                      <a:r>
                        <a:rPr lang="en-US" sz="2800" dirty="0">
                          <a:solidFill>
                            <a:srgbClr val="000000"/>
                          </a:solidFill>
                          <a:latin typeface="Arial" panose="020B0604020202020204" pitchFamily="34" charset="0"/>
                          <a:ea typeface="Times New Roman" panose="02020603050405020304"/>
                          <a:cs typeface="Arial" panose="020B0604020202020204" pitchFamily="34" charset="0"/>
                        </a:rPr>
                        <a:t>12</a:t>
                      </a:r>
                    </a:p>
                  </a:txBody>
                  <a:tcPr marL="68580" marR="68580" marT="0" marB="0" anchor="b">
                    <a:lnL>
                      <a:noFill/>
                    </a:lnL>
                    <a:lnR>
                      <a:noFill/>
                    </a:lnR>
                    <a:lnT>
                      <a:noFill/>
                    </a:lnT>
                    <a:lnB>
                      <a:noFill/>
                    </a:lnB>
                    <a:noFill/>
                  </a:tcPr>
                </a:tc>
                <a:tc>
                  <a:txBody>
                    <a:bodyPr/>
                    <a:lstStyle/>
                    <a:p>
                      <a:pPr marL="90170" indent="90170" algn="just">
                        <a:spcBef>
                          <a:spcPct val="0"/>
                        </a:spcBef>
                        <a:spcAft>
                          <a:spcPct val="0"/>
                        </a:spcAft>
                      </a:pPr>
                      <a:r>
                        <a:rPr lang="en-US" sz="2800" dirty="0">
                          <a:solidFill>
                            <a:srgbClr val="000000"/>
                          </a:solidFill>
                          <a:latin typeface="Arial" panose="020B0604020202020204" pitchFamily="34" charset="0"/>
                          <a:ea typeface="Times New Roman" panose="02020603050405020304"/>
                          <a:cs typeface="Arial" panose="020B0604020202020204" pitchFamily="34" charset="0"/>
                        </a:rPr>
                        <a:t>40.00%</a:t>
                      </a:r>
                    </a:p>
                  </a:txBody>
                  <a:tcPr marL="68580" marR="68580" marT="0" marB="0" anchor="b">
                    <a:lnL>
                      <a:noFill/>
                    </a:lnL>
                    <a:lnR>
                      <a:noFill/>
                    </a:lnR>
                    <a:lnT>
                      <a:noFill/>
                    </a:lnT>
                    <a:lnB>
                      <a:noFill/>
                    </a:lnB>
                    <a:noFill/>
                  </a:tcPr>
                </a:tc>
                <a:extLst>
                  <a:ext uri="{0D108BD9-81ED-4DB2-BD59-A6C34878D82A}">
                    <a16:rowId xmlns:a16="http://schemas.microsoft.com/office/drawing/2014/main" val="916491959"/>
                  </a:ext>
                </a:extLst>
              </a:tr>
              <a:tr h="679701">
                <a:tc>
                  <a:txBody>
                    <a:bodyPr/>
                    <a:lstStyle/>
                    <a:p>
                      <a:pPr marL="90170" indent="0" algn="just">
                        <a:spcBef>
                          <a:spcPct val="0"/>
                        </a:spcBef>
                        <a:spcAft>
                          <a:spcPct val="0"/>
                        </a:spcAft>
                        <a:buFont typeface="Wingdings" panose="05000000000000000000" pitchFamily="2" charset="2"/>
                        <a:buNone/>
                      </a:pPr>
                      <a:r>
                        <a:rPr lang="en-US" sz="2800">
                          <a:solidFill>
                            <a:srgbClr val="000000"/>
                          </a:solidFill>
                          <a:latin typeface="Arial" panose="020B0604020202020204" pitchFamily="34" charset="0"/>
                          <a:ea typeface="Times New Roman" panose="02020603050405020304"/>
                          <a:cs typeface="Arial" panose="020B0604020202020204" pitchFamily="34" charset="0"/>
                        </a:rPr>
                        <a:t>Availability of flexible work arrangements</a:t>
                      </a:r>
                    </a:p>
                  </a:txBody>
                  <a:tcPr marL="68580" marR="68580" marT="0" marB="0" anchor="b">
                    <a:lnL>
                      <a:noFill/>
                    </a:lnL>
                    <a:lnR>
                      <a:noFill/>
                    </a:lnR>
                    <a:lnT>
                      <a:noFill/>
                    </a:lnT>
                    <a:lnB>
                      <a:noFill/>
                    </a:lnB>
                    <a:noFill/>
                  </a:tcPr>
                </a:tc>
                <a:tc>
                  <a:txBody>
                    <a:bodyPr/>
                    <a:lstStyle/>
                    <a:p>
                      <a:pPr>
                        <a:spcBef>
                          <a:spcPct val="0"/>
                        </a:spcBef>
                        <a:spcAft>
                          <a:spcPct val="0"/>
                        </a:spcAft>
                      </a:pPr>
                      <a:endParaRPr sz="2800">
                        <a:latin typeface="Arial" panose="020B0604020202020204" pitchFamily="34" charset="0"/>
                        <a:ea typeface="Calibri" panose="020F0502020204030204"/>
                        <a:cs typeface="Arial" panose="020B0604020202020204" pitchFamily="34" charset="0"/>
                      </a:endParaRPr>
                    </a:p>
                  </a:txBody>
                  <a:tcPr marL="68580" marR="68580" marT="0" marB="0" anchor="b">
                    <a:lnL>
                      <a:noFill/>
                    </a:lnL>
                    <a:lnR>
                      <a:noFill/>
                    </a:lnR>
                    <a:lnT>
                      <a:noFill/>
                    </a:lnT>
                    <a:lnB>
                      <a:noFill/>
                    </a:lnB>
                    <a:noFill/>
                  </a:tcPr>
                </a:tc>
                <a:tc>
                  <a:txBody>
                    <a:bodyPr/>
                    <a:lstStyle/>
                    <a:p>
                      <a:pPr marL="90170" indent="90170" algn="just">
                        <a:spcBef>
                          <a:spcPct val="0"/>
                        </a:spcBef>
                        <a:spcAft>
                          <a:spcPct val="0"/>
                        </a:spcAft>
                      </a:pPr>
                      <a:r>
                        <a:rPr lang="en-US" sz="2800" dirty="0">
                          <a:solidFill>
                            <a:srgbClr val="000000"/>
                          </a:solidFill>
                          <a:latin typeface="Arial" panose="020B0604020202020204" pitchFamily="34" charset="0"/>
                          <a:ea typeface="Times New Roman" panose="02020603050405020304"/>
                          <a:cs typeface="Arial" panose="020B0604020202020204" pitchFamily="34" charset="0"/>
                        </a:rPr>
                        <a:t>26</a:t>
                      </a:r>
                    </a:p>
                  </a:txBody>
                  <a:tcPr marL="68580" marR="68580" marT="0" marB="0" anchor="b">
                    <a:lnL>
                      <a:noFill/>
                    </a:lnL>
                    <a:lnR>
                      <a:noFill/>
                    </a:lnR>
                    <a:lnT>
                      <a:noFill/>
                    </a:lnT>
                    <a:lnB>
                      <a:noFill/>
                    </a:lnB>
                    <a:noFill/>
                  </a:tcPr>
                </a:tc>
                <a:tc>
                  <a:txBody>
                    <a:bodyPr/>
                    <a:lstStyle/>
                    <a:p>
                      <a:pPr marL="90170" indent="90170" algn="just">
                        <a:spcBef>
                          <a:spcPct val="0"/>
                        </a:spcBef>
                        <a:spcAft>
                          <a:spcPct val="0"/>
                        </a:spcAft>
                      </a:pPr>
                      <a:r>
                        <a:rPr lang="en-US" sz="2800" dirty="0">
                          <a:solidFill>
                            <a:srgbClr val="000000"/>
                          </a:solidFill>
                          <a:latin typeface="Arial" panose="020B0604020202020204" pitchFamily="34" charset="0"/>
                          <a:ea typeface="Times New Roman" panose="02020603050405020304"/>
                          <a:cs typeface="Arial" panose="020B0604020202020204" pitchFamily="34" charset="0"/>
                        </a:rPr>
                        <a:t>86.67%</a:t>
                      </a:r>
                    </a:p>
                  </a:txBody>
                  <a:tcPr marL="68580" marR="68580" marT="0" marB="0" anchor="b">
                    <a:lnL>
                      <a:noFill/>
                    </a:lnL>
                    <a:lnR>
                      <a:noFill/>
                    </a:lnR>
                    <a:lnT>
                      <a:noFill/>
                    </a:lnT>
                    <a:lnB>
                      <a:noFill/>
                    </a:lnB>
                    <a:noFill/>
                  </a:tcPr>
                </a:tc>
                <a:extLst>
                  <a:ext uri="{0D108BD9-81ED-4DB2-BD59-A6C34878D82A}">
                    <a16:rowId xmlns:a16="http://schemas.microsoft.com/office/drawing/2014/main" val="3668035369"/>
                  </a:ext>
                </a:extLst>
              </a:tr>
              <a:tr h="507191">
                <a:tc>
                  <a:txBody>
                    <a:bodyPr/>
                    <a:lstStyle/>
                    <a:p>
                      <a:pPr marL="90170" indent="0" algn="just">
                        <a:spcBef>
                          <a:spcPct val="0"/>
                        </a:spcBef>
                        <a:spcAft>
                          <a:spcPct val="0"/>
                        </a:spcAft>
                        <a:buFont typeface="Wingdings" panose="05000000000000000000" pitchFamily="2" charset="2"/>
                        <a:buNone/>
                      </a:pPr>
                      <a:r>
                        <a:rPr lang="en-US" sz="2800" dirty="0">
                          <a:solidFill>
                            <a:srgbClr val="000000"/>
                          </a:solidFill>
                          <a:latin typeface="Arial" panose="020B0604020202020204" pitchFamily="34" charset="0"/>
                          <a:ea typeface="Times New Roman" panose="02020603050405020304"/>
                          <a:cs typeface="Arial" panose="020B0604020202020204" pitchFamily="34" charset="0"/>
                        </a:rPr>
                        <a:t>Mental health surveys conducted annually</a:t>
                      </a:r>
                    </a:p>
                  </a:txBody>
                  <a:tcPr marL="68580" marR="68580" marT="0" marB="0" anchor="b">
                    <a:lnL>
                      <a:noFill/>
                    </a:lnL>
                    <a:lnR>
                      <a:noFill/>
                    </a:lnR>
                    <a:lnT>
                      <a:noFill/>
                    </a:lnT>
                    <a:lnB w="6350" cap="flat" cmpd="sng">
                      <a:solidFill>
                        <a:srgbClr val="000008"/>
                      </a:solidFill>
                      <a:prstDash val="solid"/>
                      <a:headEnd type="none" w="med" len="med"/>
                      <a:tailEnd type="none" w="med" len="med"/>
                    </a:lnB>
                    <a:noFill/>
                  </a:tcPr>
                </a:tc>
                <a:tc>
                  <a:txBody>
                    <a:bodyPr/>
                    <a:lstStyle/>
                    <a:p>
                      <a:pPr>
                        <a:spcBef>
                          <a:spcPct val="0"/>
                        </a:spcBef>
                        <a:spcAft>
                          <a:spcPct val="0"/>
                        </a:spcAft>
                      </a:pPr>
                      <a:endParaRPr sz="2800">
                        <a:latin typeface="Arial" panose="020B0604020202020204" pitchFamily="34" charset="0"/>
                        <a:ea typeface="Calibri" panose="020F0502020204030204"/>
                        <a:cs typeface="Arial" panose="020B0604020202020204" pitchFamily="34" charset="0"/>
                      </a:endParaRPr>
                    </a:p>
                  </a:txBody>
                  <a:tcPr marL="68580" marR="68580" marT="0" marB="0" anchor="b">
                    <a:lnL>
                      <a:noFill/>
                    </a:lnL>
                    <a:lnR>
                      <a:noFill/>
                    </a:lnR>
                    <a:lnT>
                      <a:noFill/>
                    </a:lnT>
                    <a:lnB w="6350" cap="flat" cmpd="sng">
                      <a:solidFill>
                        <a:srgbClr val="000008"/>
                      </a:solidFill>
                      <a:prstDash val="solid"/>
                      <a:headEnd type="none" w="med" len="med"/>
                      <a:tailEnd type="none" w="med" len="med"/>
                    </a:lnB>
                    <a:noFill/>
                  </a:tcPr>
                </a:tc>
                <a:tc>
                  <a:txBody>
                    <a:bodyPr/>
                    <a:lstStyle/>
                    <a:p>
                      <a:pPr marL="90170" indent="90170" algn="just">
                        <a:spcBef>
                          <a:spcPct val="0"/>
                        </a:spcBef>
                        <a:spcAft>
                          <a:spcPct val="0"/>
                        </a:spcAft>
                      </a:pPr>
                      <a:r>
                        <a:rPr lang="en-US" sz="2800">
                          <a:solidFill>
                            <a:srgbClr val="000000"/>
                          </a:solidFill>
                          <a:latin typeface="Arial" panose="020B0604020202020204" pitchFamily="34" charset="0"/>
                          <a:ea typeface="Times New Roman" panose="02020603050405020304"/>
                          <a:cs typeface="Arial" panose="020B0604020202020204" pitchFamily="34" charset="0"/>
                        </a:rPr>
                        <a:t>4</a:t>
                      </a:r>
                    </a:p>
                  </a:txBody>
                  <a:tcPr marL="68580" marR="68580" marT="0" marB="0" anchor="b">
                    <a:lnL>
                      <a:noFill/>
                    </a:lnL>
                    <a:lnR>
                      <a:noFill/>
                    </a:lnR>
                    <a:lnT>
                      <a:noFill/>
                    </a:lnT>
                    <a:lnB w="6350" cap="flat" cmpd="sng">
                      <a:solidFill>
                        <a:srgbClr val="000008"/>
                      </a:solidFill>
                      <a:prstDash val="solid"/>
                      <a:headEnd type="none" w="med" len="med"/>
                      <a:tailEnd type="none" w="med" len="med"/>
                    </a:lnB>
                    <a:noFill/>
                  </a:tcPr>
                </a:tc>
                <a:tc>
                  <a:txBody>
                    <a:bodyPr/>
                    <a:lstStyle/>
                    <a:p>
                      <a:pPr marL="90170" indent="90170" algn="just">
                        <a:spcBef>
                          <a:spcPct val="0"/>
                        </a:spcBef>
                        <a:spcAft>
                          <a:spcPct val="0"/>
                        </a:spcAft>
                      </a:pPr>
                      <a:r>
                        <a:rPr lang="en-US" sz="2800" dirty="0">
                          <a:solidFill>
                            <a:srgbClr val="000000"/>
                          </a:solidFill>
                          <a:latin typeface="Arial" panose="020B0604020202020204" pitchFamily="34" charset="0"/>
                          <a:ea typeface="Times New Roman" panose="02020603050405020304"/>
                          <a:cs typeface="Arial" panose="020B0604020202020204" pitchFamily="34" charset="0"/>
                        </a:rPr>
                        <a:t>13.33%</a:t>
                      </a:r>
                    </a:p>
                  </a:txBody>
                  <a:tcPr marL="68580" marR="68580" marT="0" marB="0" anchor="b">
                    <a:lnL>
                      <a:noFill/>
                    </a:lnL>
                    <a:lnR>
                      <a:noFill/>
                    </a:lnR>
                    <a:lnT>
                      <a:noFill/>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993900725"/>
                  </a:ext>
                </a:extLst>
              </a:tr>
            </a:tbl>
          </a:graphicData>
        </a:graphic>
      </p:graphicFrame>
    </p:spTree>
    <p:extLst>
      <p:ext uri="{BB962C8B-B14F-4D97-AF65-F5344CB8AC3E}">
        <p14:creationId xmlns:p14="http://schemas.microsoft.com/office/powerpoint/2010/main" val="1744841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2144B-545A-E295-92C0-A70CE2443C4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C9E9697-0235-6968-44C3-69A6490DDFE3}"/>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3"/>
            <a:stretch>
              <a:fillRect t="-2570"/>
            </a:stretch>
          </a:blipFill>
        </p:spPr>
      </p:sp>
      <p:grpSp>
        <p:nvGrpSpPr>
          <p:cNvPr id="3" name="Group 3">
            <a:extLst>
              <a:ext uri="{FF2B5EF4-FFF2-40B4-BE49-F238E27FC236}">
                <a16:creationId xmlns:a16="http://schemas.microsoft.com/office/drawing/2014/main" id="{FD5437BD-13C3-5976-E031-2DA462B9948A}"/>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16E6DB8B-04C3-243D-DABB-FD52D5A368E4}"/>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a:extLst>
                <a:ext uri="{FF2B5EF4-FFF2-40B4-BE49-F238E27FC236}">
                  <a16:creationId xmlns:a16="http://schemas.microsoft.com/office/drawing/2014/main" id="{7E27C9E1-4796-A938-1A2D-F11793806F4B}"/>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477D4922-AA78-23BF-E8B8-6803C36C90BE}"/>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7" name="Group 7">
              <a:extLst>
                <a:ext uri="{FF2B5EF4-FFF2-40B4-BE49-F238E27FC236}">
                  <a16:creationId xmlns:a16="http://schemas.microsoft.com/office/drawing/2014/main" id="{0E5335FC-FE46-0AA8-54F1-287227EAE0DC}"/>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9B62C318-0D2D-67E4-B93B-B6885B35897A}"/>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9" name="Freeform 9">
                <a:extLst>
                  <a:ext uri="{FF2B5EF4-FFF2-40B4-BE49-F238E27FC236}">
                    <a16:creationId xmlns:a16="http://schemas.microsoft.com/office/drawing/2014/main" id="{70F0171D-3069-A923-58C7-66A1B8B64793}"/>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 name="Freeform 10">
                <a:extLst>
                  <a:ext uri="{FF2B5EF4-FFF2-40B4-BE49-F238E27FC236}">
                    <a16:creationId xmlns:a16="http://schemas.microsoft.com/office/drawing/2014/main" id="{162EF515-3A51-529D-EAEB-CFAEED01E511}"/>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1" name="Freeform 11">
                <a:extLst>
                  <a:ext uri="{FF2B5EF4-FFF2-40B4-BE49-F238E27FC236}">
                    <a16:creationId xmlns:a16="http://schemas.microsoft.com/office/drawing/2014/main" id="{8412857A-A78D-6277-4FB4-581A74A94054}"/>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2" name="Group 12">
              <a:extLst>
                <a:ext uri="{FF2B5EF4-FFF2-40B4-BE49-F238E27FC236}">
                  <a16:creationId xmlns:a16="http://schemas.microsoft.com/office/drawing/2014/main" id="{E2744543-FDF6-4190-95B4-1633CC1EAE65}"/>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DAD95CB0-2056-E43A-61C3-25D018616EA8}"/>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4" name="Freeform 14">
                <a:extLst>
                  <a:ext uri="{FF2B5EF4-FFF2-40B4-BE49-F238E27FC236}">
                    <a16:creationId xmlns:a16="http://schemas.microsoft.com/office/drawing/2014/main" id="{FE43B696-F878-458D-E90E-88BC82C3A867}"/>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5" name="Freeform 15">
                <a:extLst>
                  <a:ext uri="{FF2B5EF4-FFF2-40B4-BE49-F238E27FC236}">
                    <a16:creationId xmlns:a16="http://schemas.microsoft.com/office/drawing/2014/main" id="{8ECA0183-385C-3F9A-1278-0DA558D180C3}"/>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6" name="Freeform 16">
                <a:extLst>
                  <a:ext uri="{FF2B5EF4-FFF2-40B4-BE49-F238E27FC236}">
                    <a16:creationId xmlns:a16="http://schemas.microsoft.com/office/drawing/2014/main" id="{09FA37F8-DEC5-CCAA-B96E-2D0637EE4F11}"/>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7" name="Freeform 17">
                <a:extLst>
                  <a:ext uri="{FF2B5EF4-FFF2-40B4-BE49-F238E27FC236}">
                    <a16:creationId xmlns:a16="http://schemas.microsoft.com/office/drawing/2014/main" id="{0FD48401-E5F0-2184-5EC8-473EE632EE55}"/>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8" name="Group 18">
              <a:extLst>
                <a:ext uri="{FF2B5EF4-FFF2-40B4-BE49-F238E27FC236}">
                  <a16:creationId xmlns:a16="http://schemas.microsoft.com/office/drawing/2014/main" id="{7D0D32A5-5E33-19B4-96F4-CA2B72A45802}"/>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C2B16113-636A-5DCD-382A-9A31EC65EAEB}"/>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20" name="Freeform 20">
                <a:extLst>
                  <a:ext uri="{FF2B5EF4-FFF2-40B4-BE49-F238E27FC236}">
                    <a16:creationId xmlns:a16="http://schemas.microsoft.com/office/drawing/2014/main" id="{CBC205A9-2BEC-7A77-F5D2-DF36D31D8A7D}"/>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21" name="Freeform 21">
                <a:extLst>
                  <a:ext uri="{FF2B5EF4-FFF2-40B4-BE49-F238E27FC236}">
                    <a16:creationId xmlns:a16="http://schemas.microsoft.com/office/drawing/2014/main" id="{55D4EA0E-C63C-D55E-FAA6-2EEF7A50A724}"/>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22" name="Freeform 22">
                <a:extLst>
                  <a:ext uri="{FF2B5EF4-FFF2-40B4-BE49-F238E27FC236}">
                    <a16:creationId xmlns:a16="http://schemas.microsoft.com/office/drawing/2014/main" id="{909220E0-BFB7-4637-35BA-433D3B213812}"/>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23" name="Freeform 23">
                <a:extLst>
                  <a:ext uri="{FF2B5EF4-FFF2-40B4-BE49-F238E27FC236}">
                    <a16:creationId xmlns:a16="http://schemas.microsoft.com/office/drawing/2014/main" id="{6C40DF21-B237-F0EC-9F69-D90A153A73EE}"/>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24" name="Group 24">
              <a:extLst>
                <a:ext uri="{FF2B5EF4-FFF2-40B4-BE49-F238E27FC236}">
                  <a16:creationId xmlns:a16="http://schemas.microsoft.com/office/drawing/2014/main" id="{80435A00-6401-7A08-9100-02CF3AF19438}"/>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BAC9D3AA-FFC4-F293-8F86-8EE2E6E95D37}"/>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26" name="Freeform 26">
                <a:extLst>
                  <a:ext uri="{FF2B5EF4-FFF2-40B4-BE49-F238E27FC236}">
                    <a16:creationId xmlns:a16="http://schemas.microsoft.com/office/drawing/2014/main" id="{C876D902-E941-5F1B-48F5-198A4034B1E1}"/>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27" name="Freeform 27">
                <a:extLst>
                  <a:ext uri="{FF2B5EF4-FFF2-40B4-BE49-F238E27FC236}">
                    <a16:creationId xmlns:a16="http://schemas.microsoft.com/office/drawing/2014/main" id="{C54C612A-FC93-85EE-D03F-8DDD9F816C86}"/>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28" name="Freeform 28">
                <a:extLst>
                  <a:ext uri="{FF2B5EF4-FFF2-40B4-BE49-F238E27FC236}">
                    <a16:creationId xmlns:a16="http://schemas.microsoft.com/office/drawing/2014/main" id="{19CEF25E-DB9B-F096-B8FA-4503291948AA}"/>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29" name="Freeform 29">
                <a:extLst>
                  <a:ext uri="{FF2B5EF4-FFF2-40B4-BE49-F238E27FC236}">
                    <a16:creationId xmlns:a16="http://schemas.microsoft.com/office/drawing/2014/main" id="{5491D764-1B9C-B38C-399A-C77D1C97FF3D}"/>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30" name="Freeform 30">
                <a:extLst>
                  <a:ext uri="{FF2B5EF4-FFF2-40B4-BE49-F238E27FC236}">
                    <a16:creationId xmlns:a16="http://schemas.microsoft.com/office/drawing/2014/main" id="{3AAE17B8-2F7A-7EFF-9645-4F0A2FC847AB}"/>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31" name="Freeform 31">
                <a:extLst>
                  <a:ext uri="{FF2B5EF4-FFF2-40B4-BE49-F238E27FC236}">
                    <a16:creationId xmlns:a16="http://schemas.microsoft.com/office/drawing/2014/main" id="{A89224FC-9ECA-85DC-36C7-D5BB4F3ED8FF}"/>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32" name="Freeform 32">
                <a:extLst>
                  <a:ext uri="{FF2B5EF4-FFF2-40B4-BE49-F238E27FC236}">
                    <a16:creationId xmlns:a16="http://schemas.microsoft.com/office/drawing/2014/main" id="{AAF5F41A-7485-6587-9B19-F35D5F7E2B73}"/>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33" name="Freeform 33">
                <a:extLst>
                  <a:ext uri="{FF2B5EF4-FFF2-40B4-BE49-F238E27FC236}">
                    <a16:creationId xmlns:a16="http://schemas.microsoft.com/office/drawing/2014/main" id="{81064B99-3104-35BF-3F3C-15F7064BB39F}"/>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4" name="Freeform 34">
                <a:extLst>
                  <a:ext uri="{FF2B5EF4-FFF2-40B4-BE49-F238E27FC236}">
                    <a16:creationId xmlns:a16="http://schemas.microsoft.com/office/drawing/2014/main" id="{335CBBAD-9720-E1A8-298C-2C0CACC01543}"/>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5" name="Group 35">
              <a:extLst>
                <a:ext uri="{FF2B5EF4-FFF2-40B4-BE49-F238E27FC236}">
                  <a16:creationId xmlns:a16="http://schemas.microsoft.com/office/drawing/2014/main" id="{543772D2-9DBA-4F6F-FD08-E66EC4973A15}"/>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6744CB6E-512C-9839-68A8-744FA1DF5413}"/>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7" name="Group 37">
              <a:extLst>
                <a:ext uri="{FF2B5EF4-FFF2-40B4-BE49-F238E27FC236}">
                  <a16:creationId xmlns:a16="http://schemas.microsoft.com/office/drawing/2014/main" id="{994A3469-C9E9-B815-A6B5-0A233C7F0104}"/>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A080B853-7167-B300-EA4D-A0EC5E6204CB}"/>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39" name="Freeform 39">
                <a:extLst>
                  <a:ext uri="{FF2B5EF4-FFF2-40B4-BE49-F238E27FC236}">
                    <a16:creationId xmlns:a16="http://schemas.microsoft.com/office/drawing/2014/main" id="{F39B5453-A09D-5C60-C3F8-AFE87E7E0CA7}"/>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40" name="Freeform 40">
                <a:extLst>
                  <a:ext uri="{FF2B5EF4-FFF2-40B4-BE49-F238E27FC236}">
                    <a16:creationId xmlns:a16="http://schemas.microsoft.com/office/drawing/2014/main" id="{358E74D5-9C14-45C3-BF18-8AA49E2CB582}"/>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41" name="Freeform 41">
                <a:extLst>
                  <a:ext uri="{FF2B5EF4-FFF2-40B4-BE49-F238E27FC236}">
                    <a16:creationId xmlns:a16="http://schemas.microsoft.com/office/drawing/2014/main" id="{D0FEBC22-2D09-D9F1-819E-7E533368A7FC}"/>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42" name="Group 42">
              <a:extLst>
                <a:ext uri="{FF2B5EF4-FFF2-40B4-BE49-F238E27FC236}">
                  <a16:creationId xmlns:a16="http://schemas.microsoft.com/office/drawing/2014/main" id="{68665493-E16C-B42D-1FF8-AB575E1C9F67}"/>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A699C7E5-BD70-2A85-3877-56C79DC5C0C6}"/>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4" name="Freeform 44">
                <a:extLst>
                  <a:ext uri="{FF2B5EF4-FFF2-40B4-BE49-F238E27FC236}">
                    <a16:creationId xmlns:a16="http://schemas.microsoft.com/office/drawing/2014/main" id="{E572FCD3-9D1E-F220-987F-A079B5D30019}"/>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5" name="Freeform 45">
                <a:extLst>
                  <a:ext uri="{FF2B5EF4-FFF2-40B4-BE49-F238E27FC236}">
                    <a16:creationId xmlns:a16="http://schemas.microsoft.com/office/drawing/2014/main" id="{D7E901CC-26D5-8AFF-A68D-A82A4EC08E31}"/>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6" name="Freeform 46">
                <a:extLst>
                  <a:ext uri="{FF2B5EF4-FFF2-40B4-BE49-F238E27FC236}">
                    <a16:creationId xmlns:a16="http://schemas.microsoft.com/office/drawing/2014/main" id="{0E52D1F7-36A1-707A-D5AE-E691CA3D0A04}"/>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47" name="Group 47">
            <a:extLst>
              <a:ext uri="{FF2B5EF4-FFF2-40B4-BE49-F238E27FC236}">
                <a16:creationId xmlns:a16="http://schemas.microsoft.com/office/drawing/2014/main" id="{FF402668-B98B-2746-1743-530416C7481A}"/>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DBBCD426-76EB-2E2B-7990-937871466850}"/>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sp>
        <p:sp>
          <p:nvSpPr>
            <p:cNvPr id="49" name="TextBox 49">
              <a:extLst>
                <a:ext uri="{FF2B5EF4-FFF2-40B4-BE49-F238E27FC236}">
                  <a16:creationId xmlns:a16="http://schemas.microsoft.com/office/drawing/2014/main" id="{49BC74C8-3E7A-2E79-C6C8-05A22E014C7A}"/>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7FE66BB0-15A6-B63A-D0AD-7CA9D791BF31}"/>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35949141-8ED0-E65D-197D-2DA3727F95EC}"/>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sp>
        <p:sp>
          <p:nvSpPr>
            <p:cNvPr id="52" name="TextBox 52">
              <a:extLst>
                <a:ext uri="{FF2B5EF4-FFF2-40B4-BE49-F238E27FC236}">
                  <a16:creationId xmlns:a16="http://schemas.microsoft.com/office/drawing/2014/main" id="{0E9C84CC-135A-26CB-0DEE-A273B284A4A0}"/>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12FDADAD-BC63-6512-A991-BC42B032ED85}"/>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F93A2731-D829-E869-5DCF-F10F2452667D}"/>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sp>
        <p:sp>
          <p:nvSpPr>
            <p:cNvPr id="55" name="TextBox 55">
              <a:extLst>
                <a:ext uri="{FF2B5EF4-FFF2-40B4-BE49-F238E27FC236}">
                  <a16:creationId xmlns:a16="http://schemas.microsoft.com/office/drawing/2014/main" id="{F2F4ABF3-F283-D2C2-D428-E752688A13BD}"/>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8" name="Group 2">
            <a:extLst>
              <a:ext uri="{FF2B5EF4-FFF2-40B4-BE49-F238E27FC236}">
                <a16:creationId xmlns:a16="http://schemas.microsoft.com/office/drawing/2014/main" id="{B6B94448-1E7D-F0CA-3180-648DB66B920A}"/>
              </a:ext>
            </a:extLst>
          </p:cNvPr>
          <p:cNvGrpSpPr/>
          <p:nvPr/>
        </p:nvGrpSpPr>
        <p:grpSpPr>
          <a:xfrm>
            <a:off x="3770" y="1319008"/>
            <a:ext cx="18284230" cy="798001"/>
            <a:chOff x="0" y="0"/>
            <a:chExt cx="3021109" cy="475630"/>
          </a:xfrm>
        </p:grpSpPr>
        <p:sp>
          <p:nvSpPr>
            <p:cNvPr id="59" name="Freeform 3">
              <a:extLst>
                <a:ext uri="{FF2B5EF4-FFF2-40B4-BE49-F238E27FC236}">
                  <a16:creationId xmlns:a16="http://schemas.microsoft.com/office/drawing/2014/main" id="{E0664303-08E8-3BF2-8C72-9E39C6BDC25D}"/>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09116BDC-5C2A-AA0B-8C3C-ADBE0F25FCA1}"/>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065A3611-CCDD-8537-5B61-FC989E7DC5F8}"/>
              </a:ext>
            </a:extLst>
          </p:cNvPr>
          <p:cNvSpPr txBox="1"/>
          <p:nvPr/>
        </p:nvSpPr>
        <p:spPr>
          <a:xfrm>
            <a:off x="788558" y="1284188"/>
            <a:ext cx="16671346" cy="1231106"/>
          </a:xfrm>
          <a:prstGeom prst="rect">
            <a:avLst/>
          </a:prstGeom>
        </p:spPr>
        <p:txBody>
          <a:bodyPr wrap="square" lIns="0" tIns="0" rIns="0" bIns="0" rtlCol="0" anchor="t">
            <a:spAutoFit/>
          </a:bodyPr>
          <a:lstStyle/>
          <a:p>
            <a:pPr marL="0" marR="0" lvl="0" indent="0" algn="l" defTabSz="914400" rtl="0" eaLnBrk="0" fontAlgn="base" latinLnBrk="0" hangingPunct="0">
              <a:lnSpc>
                <a:spcPct val="100000"/>
              </a:lnSpc>
              <a:spcBef>
                <a:spcPct val="0"/>
              </a:spcBef>
              <a:spcAft>
                <a:spcPct val="0"/>
              </a:spcAft>
              <a:buClrTx/>
              <a:buSzTx/>
            </a:pPr>
            <a:r>
              <a:rPr kumimoji="0" lang="en-US" altLang="en-US" sz="4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Discussion </a:t>
            </a:r>
          </a:p>
          <a:p>
            <a:pPr marL="0" marR="0" lvl="0" indent="0" algn="l" defTabSz="914400" rtl="0" eaLnBrk="0" fontAlgn="base" latinLnBrk="0" hangingPunct="0">
              <a:lnSpc>
                <a:spcPct val="100000"/>
              </a:lnSpc>
              <a:spcBef>
                <a:spcPct val="0"/>
              </a:spcBef>
              <a:spcAft>
                <a:spcPct val="0"/>
              </a:spcAft>
              <a:buClrTx/>
              <a:buSzTx/>
            </a:pPr>
            <a:endParaRPr kumimoji="0" lang="en-US" altLang="en-US" sz="4000" b="0"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p:txBody>
      </p:sp>
      <p:sp>
        <p:nvSpPr>
          <p:cNvPr id="62" name="TextBox 61">
            <a:extLst>
              <a:ext uri="{FF2B5EF4-FFF2-40B4-BE49-F238E27FC236}">
                <a16:creationId xmlns:a16="http://schemas.microsoft.com/office/drawing/2014/main" id="{A9CBF27E-9448-A536-0498-381B215E8D3F}"/>
              </a:ext>
            </a:extLst>
          </p:cNvPr>
          <p:cNvSpPr txBox="1"/>
          <p:nvPr/>
        </p:nvSpPr>
        <p:spPr>
          <a:xfrm>
            <a:off x="381000" y="2704334"/>
            <a:ext cx="17373600" cy="6986528"/>
          </a:xfrm>
          <a:prstGeom prst="rect">
            <a:avLst/>
          </a:prstGeom>
          <a:noFill/>
        </p:spPr>
        <p:txBody>
          <a:bodyPr wrap="square">
            <a:spAutoFit/>
          </a:bodyPr>
          <a:lstStyle/>
          <a:p>
            <a:pPr marL="457200" indent="-457200" eaLnBrk="0" fontAlgn="base" hangingPunct="0">
              <a:spcBef>
                <a:spcPct val="0"/>
              </a:spcBef>
              <a:spcAft>
                <a:spcPct val="0"/>
              </a:spcAft>
              <a:buFont typeface="Wingdings" panose="05000000000000000000" pitchFamily="2" charset="2"/>
              <a:buChar char="v"/>
            </a:pPr>
            <a:r>
              <a:rPr kumimoji="0" lang="en-GB"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Depression and substance use disorders among healthcare workers were lower than previously reported in Kenyan and African studies (Musili et al., 2024).</a:t>
            </a:r>
          </a:p>
          <a:p>
            <a:pPr marL="914400" lvl="1" indent="-457200" eaLnBrk="0" fontAlgn="base" hangingPunct="0">
              <a:spcBef>
                <a:spcPct val="0"/>
              </a:spcBef>
              <a:spcAft>
                <a:spcPct val="0"/>
              </a:spcAft>
              <a:buFont typeface="Wingdings" panose="05000000000000000000" pitchFamily="2" charset="2"/>
              <a:buChar char="v"/>
            </a:pPr>
            <a:r>
              <a:rPr lang="en-US" altLang="en-US" sz="2800" dirty="0">
                <a:latin typeface="Arial" panose="020B0604020202020204" pitchFamily="34" charset="0"/>
                <a:cs typeface="Arial" panose="020B0604020202020204" pitchFamily="34" charset="0"/>
              </a:rPr>
              <a:t>P</a:t>
            </a:r>
            <a:r>
              <a:rPr kumimoji="0" lang="en-US"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ost-pandemic recovery</a:t>
            </a:r>
            <a:r>
              <a:rPr lang="en-US" altLang="en-US" sz="2800" dirty="0">
                <a:latin typeface="Arial" panose="020B0604020202020204" pitchFamily="34" charset="0"/>
                <a:cs typeface="Arial" panose="020B0604020202020204" pitchFamily="34" charset="0"/>
              </a:rPr>
              <a:t> or underreporting </a:t>
            </a:r>
            <a:r>
              <a:rPr kumimoji="0" lang="en-US"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due to stigma.</a:t>
            </a: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pPr>
            <a:r>
              <a:rPr kumimoji="0" lang="en-US"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•Gender patterns: </a:t>
            </a:r>
          </a:p>
          <a:p>
            <a:pPr marL="914400" lvl="1" indent="-457200" eaLnBrk="0" fontAlgn="base" hangingPunct="0">
              <a:spcBef>
                <a:spcPct val="0"/>
              </a:spcBef>
              <a:spcAft>
                <a:spcPct val="0"/>
              </a:spcAft>
              <a:buFont typeface="Wingdings" panose="05000000000000000000" pitchFamily="2" charset="2"/>
              <a:buChar char="v"/>
            </a:pPr>
            <a:r>
              <a:rPr kumimoji="0" lang="en-GB"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Depression was slightly higher among females</a:t>
            </a:r>
          </a:p>
          <a:p>
            <a:pPr marL="914400" lvl="1" indent="-457200" eaLnBrk="0" fontAlgn="base" hangingPunct="0">
              <a:spcBef>
                <a:spcPct val="0"/>
              </a:spcBef>
              <a:spcAft>
                <a:spcPct val="0"/>
              </a:spcAft>
              <a:buFont typeface="Wingdings" panose="05000000000000000000" pitchFamily="2" charset="2"/>
              <a:buChar char="v"/>
            </a:pPr>
            <a:r>
              <a:rPr kumimoji="0" lang="en-US"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SUD significantly higher in males</a:t>
            </a:r>
          </a:p>
          <a:p>
            <a:pPr marL="1828800" lvl="3" indent="-457200" eaLnBrk="0" fontAlgn="base" hangingPunct="0">
              <a:spcBef>
                <a:spcPct val="0"/>
              </a:spcBef>
              <a:spcAft>
                <a:spcPct val="0"/>
              </a:spcAft>
              <a:buFont typeface="Wingdings" panose="05000000000000000000" pitchFamily="2" charset="2"/>
              <a:buChar char="v"/>
            </a:pPr>
            <a:r>
              <a:rPr lang="en-US" altLang="en-US" sz="2800" dirty="0">
                <a:latin typeface="Arial" panose="020B0604020202020204" pitchFamily="34" charset="0"/>
                <a:cs typeface="Arial" panose="020B0604020202020204" pitchFamily="34" charset="0"/>
              </a:rPr>
              <a:t>Comparable with a study done by (</a:t>
            </a:r>
            <a:r>
              <a:rPr kumimoji="0" lang="en-US"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Shah et al. 2025).</a:t>
            </a: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pPr>
            <a:r>
              <a:rPr kumimoji="0" lang="en-US"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Cadre differences: </a:t>
            </a:r>
          </a:p>
          <a:p>
            <a:pPr marL="914400" lvl="1" indent="-457200" eaLnBrk="0" fontAlgn="base" hangingPunct="0">
              <a:spcBef>
                <a:spcPct val="0"/>
              </a:spcBef>
              <a:spcAft>
                <a:spcPct val="0"/>
              </a:spcAft>
              <a:buFont typeface="Wingdings" panose="05000000000000000000" pitchFamily="2" charset="2"/>
              <a:buChar char="v"/>
            </a:pPr>
            <a:r>
              <a:rPr kumimoji="0" lang="en-GB"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Substance use disorders were more common among non-nursing cadres compared to nurses.</a:t>
            </a:r>
          </a:p>
          <a:p>
            <a:pPr marL="1371600" lvl="2" indent="-457200" eaLnBrk="0" fontAlgn="base" hangingPunct="0">
              <a:spcBef>
                <a:spcPct val="0"/>
              </a:spcBef>
              <a:spcAft>
                <a:spcPct val="0"/>
              </a:spcAft>
              <a:buFont typeface="Wingdings" panose="05000000000000000000" pitchFamily="2" charset="2"/>
              <a:buChar char="v"/>
            </a:pPr>
            <a:r>
              <a:rPr lang="en-GB" altLang="en-US" sz="2800" dirty="0">
                <a:latin typeface="Arial" panose="020B0604020202020204" pitchFamily="34" charset="0"/>
                <a:cs typeface="Arial" panose="020B0604020202020204" pitchFamily="34" charset="0"/>
              </a:rPr>
              <a:t>P</a:t>
            </a:r>
            <a:r>
              <a:rPr kumimoji="0" lang="en-GB"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ossible differences in work-related stress or coping mechanisms, as supported by similar research (Shah et al., 2025).</a:t>
            </a:r>
            <a:endParaRPr kumimoji="0" lang="en-US"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pPr>
            <a:r>
              <a:rPr kumimoji="0" lang="en-US"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Workplace factors: </a:t>
            </a:r>
            <a:r>
              <a:rPr kumimoji="0" lang="en-GB"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The majority of participants reported poor organizational support and an </a:t>
            </a:r>
            <a:r>
              <a:rPr kumimoji="0" lang="en-GB" altLang="en-US" sz="2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unfavorable</a:t>
            </a:r>
            <a:r>
              <a:rPr kumimoji="0" lang="en-GB"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work environment, despite relatively good manager support.</a:t>
            </a:r>
          </a:p>
          <a:p>
            <a:pPr marL="914400" lvl="1" indent="-457200" eaLnBrk="0" fontAlgn="base" hangingPunct="0">
              <a:spcBef>
                <a:spcPct val="0"/>
              </a:spcBef>
              <a:spcAft>
                <a:spcPct val="0"/>
              </a:spcAft>
              <a:buFont typeface="Wingdings" panose="05000000000000000000" pitchFamily="2" charset="2"/>
              <a:buChar char="v"/>
            </a:pPr>
            <a:r>
              <a:rPr kumimoji="0" lang="en-US"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Suggests systemic vs supervisory gaps – policies not fully implemented.</a:t>
            </a: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pPr>
            <a:r>
              <a:rPr kumimoji="0" lang="en-US"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No significant social demographic factors for depression </a:t>
            </a:r>
          </a:p>
          <a:p>
            <a:pPr marL="914400" lvl="1" indent="-457200" eaLnBrk="0" fontAlgn="base" hangingPunct="0">
              <a:spcBef>
                <a:spcPct val="0"/>
              </a:spcBef>
              <a:spcAft>
                <a:spcPct val="0"/>
              </a:spcAft>
              <a:buFont typeface="Wingdings" panose="05000000000000000000" pitchFamily="2" charset="2"/>
              <a:buChar char="v"/>
            </a:pPr>
            <a:r>
              <a:rPr kumimoji="0" lang="en-US"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Likely due to low overall prevalence limiting statistical power.</a:t>
            </a:r>
          </a:p>
        </p:txBody>
      </p:sp>
    </p:spTree>
    <p:extLst>
      <p:ext uri="{BB962C8B-B14F-4D97-AF65-F5344CB8AC3E}">
        <p14:creationId xmlns:p14="http://schemas.microsoft.com/office/powerpoint/2010/main" val="2698291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CDBCD-9DAB-8436-1ADC-83CCA664636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50F6113-FC66-7EF2-8B56-E448C9F5F101}"/>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2"/>
            <a:stretch>
              <a:fillRect t="-2570"/>
            </a:stretch>
          </a:blipFill>
        </p:spPr>
      </p:sp>
      <p:grpSp>
        <p:nvGrpSpPr>
          <p:cNvPr id="3" name="Group 3">
            <a:extLst>
              <a:ext uri="{FF2B5EF4-FFF2-40B4-BE49-F238E27FC236}">
                <a16:creationId xmlns:a16="http://schemas.microsoft.com/office/drawing/2014/main" id="{65A6C284-C440-CE00-A776-E486ED22DD70}"/>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3172AD5C-FA92-83EE-AAFE-354E38443C60}"/>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a:extLst>
                <a:ext uri="{FF2B5EF4-FFF2-40B4-BE49-F238E27FC236}">
                  <a16:creationId xmlns:a16="http://schemas.microsoft.com/office/drawing/2014/main" id="{5A2F6C54-00ED-FCCD-41B5-0E6512FBC102}"/>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BE7B649C-F29A-97FE-CFE5-2D4D20AEF0C8}"/>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7" name="Group 7">
              <a:extLst>
                <a:ext uri="{FF2B5EF4-FFF2-40B4-BE49-F238E27FC236}">
                  <a16:creationId xmlns:a16="http://schemas.microsoft.com/office/drawing/2014/main" id="{4F6AB2A2-4EE7-14BF-A491-BE5F44FA87FB}"/>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0E4EA73D-D588-0FAA-C8A0-DFAFB974489B}"/>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9" name="Freeform 9">
                <a:extLst>
                  <a:ext uri="{FF2B5EF4-FFF2-40B4-BE49-F238E27FC236}">
                    <a16:creationId xmlns:a16="http://schemas.microsoft.com/office/drawing/2014/main" id="{17D49F4B-DFB8-C26D-104B-8EE55C60652C}"/>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 name="Freeform 10">
                <a:extLst>
                  <a:ext uri="{FF2B5EF4-FFF2-40B4-BE49-F238E27FC236}">
                    <a16:creationId xmlns:a16="http://schemas.microsoft.com/office/drawing/2014/main" id="{FA34AE5E-2451-D9B7-6AC7-7357C7A9B01A}"/>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1" name="Freeform 11">
                <a:extLst>
                  <a:ext uri="{FF2B5EF4-FFF2-40B4-BE49-F238E27FC236}">
                    <a16:creationId xmlns:a16="http://schemas.microsoft.com/office/drawing/2014/main" id="{1FE3EBF7-75C3-D409-BE06-188120844326}"/>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2" name="Group 12">
              <a:extLst>
                <a:ext uri="{FF2B5EF4-FFF2-40B4-BE49-F238E27FC236}">
                  <a16:creationId xmlns:a16="http://schemas.microsoft.com/office/drawing/2014/main" id="{2C69F606-B098-29BF-900D-9F357EB8BDB8}"/>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A488B6E5-2CC1-73A9-FC97-C2E0097F282C}"/>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4" name="Freeform 14">
                <a:extLst>
                  <a:ext uri="{FF2B5EF4-FFF2-40B4-BE49-F238E27FC236}">
                    <a16:creationId xmlns:a16="http://schemas.microsoft.com/office/drawing/2014/main" id="{F2020A93-835E-1952-5A60-3307FD353922}"/>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5" name="Freeform 15">
                <a:extLst>
                  <a:ext uri="{FF2B5EF4-FFF2-40B4-BE49-F238E27FC236}">
                    <a16:creationId xmlns:a16="http://schemas.microsoft.com/office/drawing/2014/main" id="{8EC0CFBF-8C03-1FA0-E8C2-7ACEC20DD781}"/>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6" name="Freeform 16">
                <a:extLst>
                  <a:ext uri="{FF2B5EF4-FFF2-40B4-BE49-F238E27FC236}">
                    <a16:creationId xmlns:a16="http://schemas.microsoft.com/office/drawing/2014/main" id="{E468A21A-F212-703B-628A-FFBC61A5D14A}"/>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7" name="Freeform 17">
                <a:extLst>
                  <a:ext uri="{FF2B5EF4-FFF2-40B4-BE49-F238E27FC236}">
                    <a16:creationId xmlns:a16="http://schemas.microsoft.com/office/drawing/2014/main" id="{161CD5B1-FA6E-ADAD-B7BB-02735BFAC054}"/>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8" name="Group 18">
              <a:extLst>
                <a:ext uri="{FF2B5EF4-FFF2-40B4-BE49-F238E27FC236}">
                  <a16:creationId xmlns:a16="http://schemas.microsoft.com/office/drawing/2014/main" id="{9F91C748-A5CA-D9B0-135B-46CFF4DEC6E1}"/>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37635969-86C0-6429-1A83-811C38F8BA5B}"/>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20" name="Freeform 20">
                <a:extLst>
                  <a:ext uri="{FF2B5EF4-FFF2-40B4-BE49-F238E27FC236}">
                    <a16:creationId xmlns:a16="http://schemas.microsoft.com/office/drawing/2014/main" id="{819AF8A4-09E3-9D7C-8AC3-14B14525881C}"/>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21" name="Freeform 21">
                <a:extLst>
                  <a:ext uri="{FF2B5EF4-FFF2-40B4-BE49-F238E27FC236}">
                    <a16:creationId xmlns:a16="http://schemas.microsoft.com/office/drawing/2014/main" id="{6CCDF117-B02D-8965-5DA7-7DB3CD7CFAF8}"/>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22" name="Freeform 22">
                <a:extLst>
                  <a:ext uri="{FF2B5EF4-FFF2-40B4-BE49-F238E27FC236}">
                    <a16:creationId xmlns:a16="http://schemas.microsoft.com/office/drawing/2014/main" id="{FEDB8AA9-A396-5F5B-2763-0223E3799E9C}"/>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23" name="Freeform 23">
                <a:extLst>
                  <a:ext uri="{FF2B5EF4-FFF2-40B4-BE49-F238E27FC236}">
                    <a16:creationId xmlns:a16="http://schemas.microsoft.com/office/drawing/2014/main" id="{7CB2A2A7-642E-C7DB-90FF-3135DD039387}"/>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24" name="Group 24">
              <a:extLst>
                <a:ext uri="{FF2B5EF4-FFF2-40B4-BE49-F238E27FC236}">
                  <a16:creationId xmlns:a16="http://schemas.microsoft.com/office/drawing/2014/main" id="{E150BF42-B0D5-9766-C30A-2E0A15B6CD28}"/>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139E9FA0-96D4-C017-4060-E8FF84AF5802}"/>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26" name="Freeform 26">
                <a:extLst>
                  <a:ext uri="{FF2B5EF4-FFF2-40B4-BE49-F238E27FC236}">
                    <a16:creationId xmlns:a16="http://schemas.microsoft.com/office/drawing/2014/main" id="{8202F317-5C22-7B46-1BE1-835194301554}"/>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27" name="Freeform 27">
                <a:extLst>
                  <a:ext uri="{FF2B5EF4-FFF2-40B4-BE49-F238E27FC236}">
                    <a16:creationId xmlns:a16="http://schemas.microsoft.com/office/drawing/2014/main" id="{226F2AB5-DAD6-0973-22E2-9399F7444890}"/>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28" name="Freeform 28">
                <a:extLst>
                  <a:ext uri="{FF2B5EF4-FFF2-40B4-BE49-F238E27FC236}">
                    <a16:creationId xmlns:a16="http://schemas.microsoft.com/office/drawing/2014/main" id="{3E593574-DD24-BE78-8050-5A6B4D34180D}"/>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29" name="Freeform 29">
                <a:extLst>
                  <a:ext uri="{FF2B5EF4-FFF2-40B4-BE49-F238E27FC236}">
                    <a16:creationId xmlns:a16="http://schemas.microsoft.com/office/drawing/2014/main" id="{7F8874F0-A19A-5C5B-E53B-74E258D4B88D}"/>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30" name="Freeform 30">
                <a:extLst>
                  <a:ext uri="{FF2B5EF4-FFF2-40B4-BE49-F238E27FC236}">
                    <a16:creationId xmlns:a16="http://schemas.microsoft.com/office/drawing/2014/main" id="{991BE2C1-8EF5-B773-01BF-081BE64BCA4B}"/>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31" name="Freeform 31">
                <a:extLst>
                  <a:ext uri="{FF2B5EF4-FFF2-40B4-BE49-F238E27FC236}">
                    <a16:creationId xmlns:a16="http://schemas.microsoft.com/office/drawing/2014/main" id="{D8003051-5C56-6E5A-570A-D3628529BC48}"/>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32" name="Freeform 32">
                <a:extLst>
                  <a:ext uri="{FF2B5EF4-FFF2-40B4-BE49-F238E27FC236}">
                    <a16:creationId xmlns:a16="http://schemas.microsoft.com/office/drawing/2014/main" id="{1ADB1A85-F316-9E5F-B943-C1B884F9E95A}"/>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33" name="Freeform 33">
                <a:extLst>
                  <a:ext uri="{FF2B5EF4-FFF2-40B4-BE49-F238E27FC236}">
                    <a16:creationId xmlns:a16="http://schemas.microsoft.com/office/drawing/2014/main" id="{529B2413-9E71-4104-13A0-38D1B99B3B16}"/>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4" name="Freeform 34">
                <a:extLst>
                  <a:ext uri="{FF2B5EF4-FFF2-40B4-BE49-F238E27FC236}">
                    <a16:creationId xmlns:a16="http://schemas.microsoft.com/office/drawing/2014/main" id="{6AB26E50-264D-2F8B-06ED-53B5B843F77B}"/>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5" name="Group 35">
              <a:extLst>
                <a:ext uri="{FF2B5EF4-FFF2-40B4-BE49-F238E27FC236}">
                  <a16:creationId xmlns:a16="http://schemas.microsoft.com/office/drawing/2014/main" id="{76CA4F7A-1BFE-5DF5-EEB4-2B6B8B262617}"/>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524A6B64-DDCE-8AB2-A25C-98026EC07450}"/>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7" name="Group 37">
              <a:extLst>
                <a:ext uri="{FF2B5EF4-FFF2-40B4-BE49-F238E27FC236}">
                  <a16:creationId xmlns:a16="http://schemas.microsoft.com/office/drawing/2014/main" id="{B83CBBB9-6802-D366-0AEC-ADE9CBD3A7D3}"/>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B7521DA7-C0DB-0ABB-7E74-DC420D2F78F5}"/>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39" name="Freeform 39">
                <a:extLst>
                  <a:ext uri="{FF2B5EF4-FFF2-40B4-BE49-F238E27FC236}">
                    <a16:creationId xmlns:a16="http://schemas.microsoft.com/office/drawing/2014/main" id="{9F858722-CC46-49CB-4DCD-C57C14EA73AA}"/>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40" name="Freeform 40">
                <a:extLst>
                  <a:ext uri="{FF2B5EF4-FFF2-40B4-BE49-F238E27FC236}">
                    <a16:creationId xmlns:a16="http://schemas.microsoft.com/office/drawing/2014/main" id="{6A3F08D7-BC48-F5DF-BDF5-BB8A3114FEDF}"/>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41" name="Freeform 41">
                <a:extLst>
                  <a:ext uri="{FF2B5EF4-FFF2-40B4-BE49-F238E27FC236}">
                    <a16:creationId xmlns:a16="http://schemas.microsoft.com/office/drawing/2014/main" id="{27F03050-D26E-366D-E61D-0A893767C09D}"/>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42" name="Group 42">
              <a:extLst>
                <a:ext uri="{FF2B5EF4-FFF2-40B4-BE49-F238E27FC236}">
                  <a16:creationId xmlns:a16="http://schemas.microsoft.com/office/drawing/2014/main" id="{3CEA89C5-D732-B261-B5AC-B19660881807}"/>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9DE3E99A-7C92-BF7C-F73D-DB9B5BFC5D47}"/>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4" name="Freeform 44">
                <a:extLst>
                  <a:ext uri="{FF2B5EF4-FFF2-40B4-BE49-F238E27FC236}">
                    <a16:creationId xmlns:a16="http://schemas.microsoft.com/office/drawing/2014/main" id="{3602AA19-46BB-BF3C-DFCD-83F101837A8D}"/>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5" name="Freeform 45">
                <a:extLst>
                  <a:ext uri="{FF2B5EF4-FFF2-40B4-BE49-F238E27FC236}">
                    <a16:creationId xmlns:a16="http://schemas.microsoft.com/office/drawing/2014/main" id="{9E20741D-3F3F-6600-9641-628B45FE9B0C}"/>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6" name="Freeform 46">
                <a:extLst>
                  <a:ext uri="{FF2B5EF4-FFF2-40B4-BE49-F238E27FC236}">
                    <a16:creationId xmlns:a16="http://schemas.microsoft.com/office/drawing/2014/main" id="{92420F2C-D3E2-0F1D-F8C2-EDA8CEF39E02}"/>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47" name="Group 47">
            <a:extLst>
              <a:ext uri="{FF2B5EF4-FFF2-40B4-BE49-F238E27FC236}">
                <a16:creationId xmlns:a16="http://schemas.microsoft.com/office/drawing/2014/main" id="{07059B5D-ADEA-E23B-9318-D752218AC16F}"/>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78881627-F63A-72FF-14B0-5339B8735D9D}"/>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sp>
        <p:sp>
          <p:nvSpPr>
            <p:cNvPr id="49" name="TextBox 49">
              <a:extLst>
                <a:ext uri="{FF2B5EF4-FFF2-40B4-BE49-F238E27FC236}">
                  <a16:creationId xmlns:a16="http://schemas.microsoft.com/office/drawing/2014/main" id="{3116A4FD-161D-7FDC-414C-28EE3E56F951}"/>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792F6F1D-D8D4-E101-0F78-D2558FD15617}"/>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559029E9-2987-6FFE-9493-F14E1941BD27}"/>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sp>
        <p:sp>
          <p:nvSpPr>
            <p:cNvPr id="52" name="TextBox 52">
              <a:extLst>
                <a:ext uri="{FF2B5EF4-FFF2-40B4-BE49-F238E27FC236}">
                  <a16:creationId xmlns:a16="http://schemas.microsoft.com/office/drawing/2014/main" id="{91BEC4F7-2DE5-867A-F4C4-1352EAFAFC06}"/>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7010DD52-D459-9A5E-89F9-C2A2EA361D1F}"/>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FE79B0AF-3E4A-0B51-D601-1CA05BDCCF60}"/>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sp>
        <p:sp>
          <p:nvSpPr>
            <p:cNvPr id="55" name="TextBox 55">
              <a:extLst>
                <a:ext uri="{FF2B5EF4-FFF2-40B4-BE49-F238E27FC236}">
                  <a16:creationId xmlns:a16="http://schemas.microsoft.com/office/drawing/2014/main" id="{66F2EE20-B3DE-0F39-3D1A-BC8953E33D7A}"/>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sp>
        <p:nvSpPr>
          <p:cNvPr id="57" name="TextBox 57">
            <a:extLst>
              <a:ext uri="{FF2B5EF4-FFF2-40B4-BE49-F238E27FC236}">
                <a16:creationId xmlns:a16="http://schemas.microsoft.com/office/drawing/2014/main" id="{2D4977DA-235A-DD3B-17DA-A8B4940B726C}"/>
              </a:ext>
            </a:extLst>
          </p:cNvPr>
          <p:cNvSpPr txBox="1"/>
          <p:nvPr/>
        </p:nvSpPr>
        <p:spPr>
          <a:xfrm>
            <a:off x="397654" y="2529621"/>
            <a:ext cx="16468725" cy="962571"/>
          </a:xfrm>
          <a:prstGeom prst="rect">
            <a:avLst/>
          </a:prstGeom>
        </p:spPr>
        <p:txBody>
          <a:bodyPr lIns="0" tIns="0" rIns="0" bIns="0" rtlCol="0" anchor="t">
            <a:spAutoFit/>
          </a:bodyPr>
          <a:lstStyle/>
          <a:p>
            <a:pPr marL="0" marR="0" lvl="0" indent="0" algn="l" defTabSz="914400" rtl="0" eaLnBrk="0" fontAlgn="base" latinLnBrk="0" hangingPunct="0">
              <a:lnSpc>
                <a:spcPct val="100000"/>
              </a:lnSpc>
              <a:spcBef>
                <a:spcPct val="0"/>
              </a:spcBef>
              <a:spcAft>
                <a:spcPct val="0"/>
              </a:spcAft>
              <a:buClrTx/>
              <a:buSzTx/>
            </a:pPr>
            <a:endParaRPr kumimoji="0" lang="en-US"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400835" lvl="1" algn="l">
              <a:lnSpc>
                <a:spcPts val="4827"/>
              </a:lnSpc>
            </a:pPr>
            <a:endParaRPr lang="en-US" sz="2400" dirty="0">
              <a:solidFill>
                <a:srgbClr val="000000"/>
              </a:solidFill>
              <a:latin typeface="Arial"/>
              <a:ea typeface="Arial"/>
              <a:cs typeface="Arial"/>
              <a:sym typeface="Arial"/>
            </a:endParaRPr>
          </a:p>
        </p:txBody>
      </p:sp>
      <p:grpSp>
        <p:nvGrpSpPr>
          <p:cNvPr id="58" name="Group 2">
            <a:extLst>
              <a:ext uri="{FF2B5EF4-FFF2-40B4-BE49-F238E27FC236}">
                <a16:creationId xmlns:a16="http://schemas.microsoft.com/office/drawing/2014/main" id="{3C437D0D-95AC-8322-F60F-105695966575}"/>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9B2DC73F-E4DF-01F7-D12A-87E21D2D4CE6}"/>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CA1BCFE8-A55C-1D01-6506-D68471DA0627}"/>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11639F29-7DAE-298E-22F2-7BB69E8D4F03}"/>
              </a:ext>
            </a:extLst>
          </p:cNvPr>
          <p:cNvSpPr txBox="1"/>
          <p:nvPr/>
        </p:nvSpPr>
        <p:spPr>
          <a:xfrm>
            <a:off x="788558" y="1284188"/>
            <a:ext cx="5548409" cy="811312"/>
          </a:xfrm>
          <a:prstGeom prst="rect">
            <a:avLst/>
          </a:prstGeom>
        </p:spPr>
        <p:txBody>
          <a:bodyPr lIns="0" tIns="0" rIns="0" bIns="0" rtlCol="0" anchor="t">
            <a:spAutoFit/>
          </a:bodyPr>
          <a:lstStyle/>
          <a:p>
            <a:pPr algn="l">
              <a:lnSpc>
                <a:spcPts val="7149"/>
              </a:lnSpc>
            </a:pPr>
            <a:r>
              <a:rPr lang="en-US" sz="4000" b="1" dirty="0">
                <a:solidFill>
                  <a:schemeClr val="bg1"/>
                </a:solidFill>
                <a:latin typeface="Arial Bold"/>
                <a:ea typeface="Arial Bold"/>
                <a:cs typeface="Arial Bold"/>
                <a:sym typeface="Arial Bold"/>
              </a:rPr>
              <a:t>Conclusion</a:t>
            </a:r>
            <a:endParaRPr lang="en-US" sz="5400" b="1" dirty="0">
              <a:solidFill>
                <a:schemeClr val="bg1"/>
              </a:solidFill>
              <a:latin typeface="Arial Bold"/>
              <a:ea typeface="Arial Bold"/>
              <a:cs typeface="Arial Bold"/>
              <a:sym typeface="Arial Bold"/>
            </a:endParaRPr>
          </a:p>
        </p:txBody>
      </p:sp>
      <p:sp>
        <p:nvSpPr>
          <p:cNvPr id="61" name="Rectangle: Rounded Corners 60">
            <a:extLst>
              <a:ext uri="{FF2B5EF4-FFF2-40B4-BE49-F238E27FC236}">
                <a16:creationId xmlns:a16="http://schemas.microsoft.com/office/drawing/2014/main" id="{68EF508A-4165-5C8F-6A15-29D28C3A3985}"/>
              </a:ext>
            </a:extLst>
          </p:cNvPr>
          <p:cNvSpPr/>
          <p:nvPr/>
        </p:nvSpPr>
        <p:spPr>
          <a:xfrm>
            <a:off x="103233" y="2426558"/>
            <a:ext cx="4270696" cy="3174142"/>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2800" dirty="0">
                <a:solidFill>
                  <a:schemeClr val="bg1"/>
                </a:solidFill>
                <a:latin typeface="Arial" panose="020B0604020202020204" pitchFamily="34" charset="0"/>
                <a:cs typeface="Arial" panose="020B0604020202020204" pitchFamily="34" charset="0"/>
              </a:rPr>
              <a:t>RECOVERY vs. STIGMA </a:t>
            </a:r>
          </a:p>
          <a:p>
            <a:pPr algn="ctr"/>
            <a:r>
              <a:rPr lang="en-GB" sz="2800" dirty="0">
                <a:solidFill>
                  <a:schemeClr val="bg1"/>
                </a:solidFill>
                <a:latin typeface="Arial" panose="020B0604020202020204" pitchFamily="34" charset="0"/>
                <a:cs typeface="Arial" panose="020B0604020202020204" pitchFamily="34" charset="0"/>
              </a:rPr>
              <a:t>Lower reported rates may signal recovery rate, but stigma would like cause underreporting.</a:t>
            </a:r>
          </a:p>
        </p:txBody>
      </p:sp>
      <p:sp>
        <p:nvSpPr>
          <p:cNvPr id="63" name="Rectangle: Rounded Corners 62">
            <a:extLst>
              <a:ext uri="{FF2B5EF4-FFF2-40B4-BE49-F238E27FC236}">
                <a16:creationId xmlns:a16="http://schemas.microsoft.com/office/drawing/2014/main" id="{DABDDB07-4B43-1FE4-D024-664CECA78373}"/>
              </a:ext>
            </a:extLst>
          </p:cNvPr>
          <p:cNvSpPr/>
          <p:nvPr/>
        </p:nvSpPr>
        <p:spPr>
          <a:xfrm>
            <a:off x="4948112" y="2383748"/>
            <a:ext cx="6406779" cy="345683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2800" dirty="0">
                <a:latin typeface="Arial" panose="020B0604020202020204" pitchFamily="34" charset="0"/>
                <a:cs typeface="Arial" panose="020B0604020202020204" pitchFamily="34" charset="0"/>
              </a:rPr>
              <a:t>TARGETED VULNERABILITY</a:t>
            </a:r>
          </a:p>
          <a:p>
            <a:pPr algn="ctr"/>
            <a:r>
              <a:rPr lang="en-GB" sz="2800" dirty="0">
                <a:latin typeface="Arial" panose="020B0604020202020204" pitchFamily="34" charset="0"/>
                <a:cs typeface="Arial" panose="020B0604020202020204" pitchFamily="34" charset="0"/>
              </a:rPr>
              <a:t>Mental health issues are not uniform across the workforce. </a:t>
            </a:r>
          </a:p>
          <a:p>
            <a:pPr algn="ctr"/>
            <a:r>
              <a:rPr lang="en-GB" sz="2800" dirty="0">
                <a:latin typeface="Arial" panose="020B0604020202020204" pitchFamily="34" charset="0"/>
                <a:cs typeface="Arial" panose="020B0604020202020204" pitchFamily="34" charset="0"/>
              </a:rPr>
              <a:t>There is a clear </a:t>
            </a:r>
            <a:r>
              <a:rPr lang="en-GB" sz="2800" b="1" dirty="0">
                <a:latin typeface="Arial" panose="020B0604020202020204" pitchFamily="34" charset="0"/>
                <a:cs typeface="Arial" panose="020B0604020202020204" pitchFamily="34" charset="0"/>
              </a:rPr>
              <a:t>gender and cadre divide</a:t>
            </a:r>
            <a:r>
              <a:rPr lang="en-GB" sz="2800" dirty="0">
                <a:latin typeface="Arial" panose="020B0604020202020204" pitchFamily="34" charset="0"/>
                <a:cs typeface="Arial" panose="020B0604020202020204" pitchFamily="34" charset="0"/>
              </a:rPr>
              <a:t>, with depression peaking in females and substance misuse being markedly higher in male, non-nursing professionals.</a:t>
            </a:r>
          </a:p>
        </p:txBody>
      </p:sp>
      <p:sp>
        <p:nvSpPr>
          <p:cNvPr id="64" name="Rectangle: Rounded Corners 63">
            <a:extLst>
              <a:ext uri="{FF2B5EF4-FFF2-40B4-BE49-F238E27FC236}">
                <a16:creationId xmlns:a16="http://schemas.microsoft.com/office/drawing/2014/main" id="{DD474EB0-C5BD-97EF-DAEB-00C31ABCBF96}"/>
              </a:ext>
            </a:extLst>
          </p:cNvPr>
          <p:cNvSpPr/>
          <p:nvPr/>
        </p:nvSpPr>
        <p:spPr>
          <a:xfrm>
            <a:off x="11908292" y="2303301"/>
            <a:ext cx="6160158" cy="3537277"/>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2800" dirty="0">
                <a:latin typeface="Arial" panose="020B0604020202020204" pitchFamily="34" charset="0"/>
                <a:cs typeface="Arial" panose="020B0604020202020204" pitchFamily="34" charset="0"/>
              </a:rPr>
              <a:t>POLICY GAP</a:t>
            </a:r>
          </a:p>
          <a:p>
            <a:pPr algn="ctr"/>
            <a:r>
              <a:rPr lang="en-GB" sz="2800" dirty="0">
                <a:latin typeface="Arial" panose="020B0604020202020204" pitchFamily="34" charset="0"/>
                <a:cs typeface="Arial" panose="020B0604020202020204" pitchFamily="34" charset="0"/>
              </a:rPr>
              <a:t> Despite having clear </a:t>
            </a:r>
            <a:r>
              <a:rPr lang="en-GB" sz="2800" i="1" dirty="0">
                <a:latin typeface="Arial" panose="020B0604020202020204" pitchFamily="34" charset="0"/>
                <a:cs typeface="Arial" panose="020B0604020202020204" pitchFamily="34" charset="0"/>
              </a:rPr>
              <a:t>Workplace Mental Health Guidelines (2023)</a:t>
            </a:r>
            <a:r>
              <a:rPr lang="en-GB" sz="2800" dirty="0">
                <a:latin typeface="Arial" panose="020B0604020202020204" pitchFamily="34" charset="0"/>
                <a:cs typeface="Arial" panose="020B0604020202020204" pitchFamily="34" charset="0"/>
              </a:rPr>
              <a:t>, HCWs still report poor organizational support, indicating that policies have yet to translate into safer, more supportive work environments</a:t>
            </a:r>
            <a:r>
              <a:rPr lang="en-GB" dirty="0">
                <a:latin typeface="Arial" panose="020B0604020202020204" pitchFamily="34" charset="0"/>
                <a:cs typeface="Arial" panose="020B0604020202020204" pitchFamily="34" charset="0"/>
              </a:rPr>
              <a:t>.</a:t>
            </a:r>
          </a:p>
        </p:txBody>
      </p:sp>
      <p:sp>
        <p:nvSpPr>
          <p:cNvPr id="65" name="Rectangle: Rounded Corners 64">
            <a:extLst>
              <a:ext uri="{FF2B5EF4-FFF2-40B4-BE49-F238E27FC236}">
                <a16:creationId xmlns:a16="http://schemas.microsoft.com/office/drawing/2014/main" id="{BA1F89E0-C9A4-CF1A-309C-DFA66D951C40}"/>
              </a:ext>
            </a:extLst>
          </p:cNvPr>
          <p:cNvSpPr/>
          <p:nvPr/>
        </p:nvSpPr>
        <p:spPr>
          <a:xfrm>
            <a:off x="4948112" y="7048499"/>
            <a:ext cx="7590995" cy="3109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KEY OUTCOME</a:t>
            </a:r>
          </a:p>
          <a:p>
            <a:pPr algn="ctr"/>
            <a:r>
              <a:rPr lang="en-GB" sz="2800" dirty="0"/>
              <a:t>The mental health crisis among Kenyan healthcare workers is </a:t>
            </a:r>
            <a:r>
              <a:rPr lang="en-GB" sz="2800" b="1" dirty="0"/>
              <a:t>systemic.</a:t>
            </a:r>
            <a:r>
              <a:rPr lang="en-GB" sz="2800" dirty="0">
                <a:latin typeface="Arial" panose="020B0604020202020204" pitchFamily="34" charset="0"/>
                <a:cs typeface="Arial" panose="020B0604020202020204" pitchFamily="34" charset="0"/>
              </a:rPr>
              <a:t> Solutions must focus on </a:t>
            </a:r>
            <a:r>
              <a:rPr lang="en-GB" sz="2800" b="1" dirty="0">
                <a:latin typeface="Arial" panose="020B0604020202020204" pitchFamily="34" charset="0"/>
                <a:cs typeface="Arial" panose="020B0604020202020204" pitchFamily="34" charset="0"/>
              </a:rPr>
              <a:t>INTISTUTIONAL REFORMS to </a:t>
            </a:r>
            <a:r>
              <a:rPr lang="en-GB" sz="2800" dirty="0">
                <a:latin typeface="Arial" panose="020B0604020202020204" pitchFamily="34" charset="0"/>
                <a:cs typeface="Arial" panose="020B0604020202020204" pitchFamily="34" charset="0"/>
              </a:rPr>
              <a:t>protect the healthcare workforce</a:t>
            </a:r>
          </a:p>
        </p:txBody>
      </p:sp>
      <p:cxnSp>
        <p:nvCxnSpPr>
          <p:cNvPr id="67" name="Straight Arrow Connector 66">
            <a:extLst>
              <a:ext uri="{FF2B5EF4-FFF2-40B4-BE49-F238E27FC236}">
                <a16:creationId xmlns:a16="http://schemas.microsoft.com/office/drawing/2014/main" id="{D158732F-A45F-B60F-A9E8-FB033CC64372}"/>
              </a:ext>
            </a:extLst>
          </p:cNvPr>
          <p:cNvCxnSpPr>
            <a:cxnSpLocks/>
          </p:cNvCxnSpPr>
          <p:nvPr/>
        </p:nvCxnSpPr>
        <p:spPr>
          <a:xfrm>
            <a:off x="2445183" y="6010167"/>
            <a:ext cx="2279217" cy="11907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3B41CF2A-6143-0CF8-F4BA-1FC3ECE60040}"/>
              </a:ext>
            </a:extLst>
          </p:cNvPr>
          <p:cNvCxnSpPr>
            <a:cxnSpLocks/>
          </p:cNvCxnSpPr>
          <p:nvPr/>
        </p:nvCxnSpPr>
        <p:spPr>
          <a:xfrm flipH="1">
            <a:off x="12725400" y="6115778"/>
            <a:ext cx="2710979" cy="13806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301738F1-1152-0C6C-BE0B-EFF6F2FB7E5A}"/>
              </a:ext>
            </a:extLst>
          </p:cNvPr>
          <p:cNvCxnSpPr>
            <a:cxnSpLocks/>
          </p:cNvCxnSpPr>
          <p:nvPr/>
        </p:nvCxnSpPr>
        <p:spPr>
          <a:xfrm>
            <a:off x="8458200" y="6010167"/>
            <a:ext cx="0" cy="10060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7093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85204-B515-1B5F-2FDD-DB0E4329AB2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0C96497-8C0D-55DE-96BE-165279058206}"/>
              </a:ext>
            </a:extLst>
          </p:cNvPr>
          <p:cNvSpPr/>
          <p:nvPr/>
        </p:nvSpPr>
        <p:spPr>
          <a:xfrm>
            <a:off x="914400" y="380681"/>
            <a:ext cx="2648363" cy="800419"/>
          </a:xfrm>
          <a:custGeom>
            <a:avLst/>
            <a:gdLst/>
            <a:ahLst/>
            <a:cxnLst/>
            <a:rect l="l" t="t" r="r" b="b"/>
            <a:pathLst>
              <a:path w="3761524" h="1136852">
                <a:moveTo>
                  <a:pt x="0" y="0"/>
                </a:moveTo>
                <a:lnTo>
                  <a:pt x="3761524" y="0"/>
                </a:lnTo>
                <a:lnTo>
                  <a:pt x="3761524" y="1136852"/>
                </a:lnTo>
                <a:lnTo>
                  <a:pt x="0" y="1136852"/>
                </a:lnTo>
                <a:lnTo>
                  <a:pt x="0" y="0"/>
                </a:lnTo>
                <a:close/>
              </a:path>
            </a:pathLst>
          </a:custGeom>
          <a:blipFill>
            <a:blip r:embed="rId3"/>
            <a:stretch>
              <a:fillRect t="-2570"/>
            </a:stretch>
          </a:blipFill>
        </p:spPr>
      </p:sp>
      <p:grpSp>
        <p:nvGrpSpPr>
          <p:cNvPr id="3" name="Group 3">
            <a:extLst>
              <a:ext uri="{FF2B5EF4-FFF2-40B4-BE49-F238E27FC236}">
                <a16:creationId xmlns:a16="http://schemas.microsoft.com/office/drawing/2014/main" id="{B1DB4C75-EFF7-91EE-DAB8-0C9995112766}"/>
              </a:ext>
            </a:extLst>
          </p:cNvPr>
          <p:cNvGrpSpPr/>
          <p:nvPr/>
        </p:nvGrpSpPr>
        <p:grpSpPr>
          <a:xfrm>
            <a:off x="15773400" y="463679"/>
            <a:ext cx="1825596" cy="634422"/>
            <a:chOff x="0" y="0"/>
            <a:chExt cx="3348923" cy="1163800"/>
          </a:xfrm>
        </p:grpSpPr>
        <p:sp>
          <p:nvSpPr>
            <p:cNvPr id="4" name="Freeform 4">
              <a:extLst>
                <a:ext uri="{FF2B5EF4-FFF2-40B4-BE49-F238E27FC236}">
                  <a16:creationId xmlns:a16="http://schemas.microsoft.com/office/drawing/2014/main" id="{B442C7C8-A382-4595-74EB-F528DD16361C}"/>
                </a:ext>
              </a:extLst>
            </p:cNvPr>
            <p:cNvSpPr/>
            <p:nvPr/>
          </p:nvSpPr>
          <p:spPr>
            <a:xfrm>
              <a:off x="0" y="0"/>
              <a:ext cx="1171843" cy="1145244"/>
            </a:xfrm>
            <a:custGeom>
              <a:avLst/>
              <a:gdLst/>
              <a:ahLst/>
              <a:cxnLst/>
              <a:rect l="l" t="t" r="r" b="b"/>
              <a:pathLst>
                <a:path w="1171843" h="1145244">
                  <a:moveTo>
                    <a:pt x="0" y="0"/>
                  </a:moveTo>
                  <a:lnTo>
                    <a:pt x="1171843" y="0"/>
                  </a:lnTo>
                  <a:lnTo>
                    <a:pt x="1171843" y="1145244"/>
                  </a:lnTo>
                  <a:lnTo>
                    <a:pt x="0" y="11452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a:extLst>
                <a:ext uri="{FF2B5EF4-FFF2-40B4-BE49-F238E27FC236}">
                  <a16:creationId xmlns:a16="http://schemas.microsoft.com/office/drawing/2014/main" id="{FB5E6CCA-E7D4-E40C-A293-2100B54A944A}"/>
                </a:ext>
              </a:extLst>
            </p:cNvPr>
            <p:cNvGrpSpPr>
              <a:grpSpLocks noChangeAspect="1"/>
            </p:cNvGrpSpPr>
            <p:nvPr/>
          </p:nvGrpSpPr>
          <p:grpSpPr>
            <a:xfrm>
              <a:off x="1416663" y="359354"/>
              <a:ext cx="212029" cy="224049"/>
              <a:chOff x="0" y="0"/>
              <a:chExt cx="829323" cy="876338"/>
            </a:xfrm>
          </p:grpSpPr>
          <p:sp>
            <p:nvSpPr>
              <p:cNvPr id="6" name="Freeform 6">
                <a:extLst>
                  <a:ext uri="{FF2B5EF4-FFF2-40B4-BE49-F238E27FC236}">
                    <a16:creationId xmlns:a16="http://schemas.microsoft.com/office/drawing/2014/main" id="{AD235046-AEF0-1608-CD61-B3E9F1C6DE7E}"/>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7" name="Group 7">
              <a:extLst>
                <a:ext uri="{FF2B5EF4-FFF2-40B4-BE49-F238E27FC236}">
                  <a16:creationId xmlns:a16="http://schemas.microsoft.com/office/drawing/2014/main" id="{8B6BB711-3D0C-88B9-FAD8-76520ACEBA63}"/>
                </a:ext>
              </a:extLst>
            </p:cNvPr>
            <p:cNvGrpSpPr>
              <a:grpSpLocks noChangeAspect="1"/>
            </p:cNvGrpSpPr>
            <p:nvPr/>
          </p:nvGrpSpPr>
          <p:grpSpPr>
            <a:xfrm>
              <a:off x="1379545" y="645127"/>
              <a:ext cx="866646" cy="269188"/>
              <a:chOff x="0" y="0"/>
              <a:chExt cx="3389770" cy="1052894"/>
            </a:xfrm>
          </p:grpSpPr>
          <p:sp>
            <p:nvSpPr>
              <p:cNvPr id="8" name="Freeform 8">
                <a:extLst>
                  <a:ext uri="{FF2B5EF4-FFF2-40B4-BE49-F238E27FC236}">
                    <a16:creationId xmlns:a16="http://schemas.microsoft.com/office/drawing/2014/main" id="{D6F576F8-E7BD-4D85-6E2F-3C515320A4F3}"/>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9" name="Freeform 9">
                <a:extLst>
                  <a:ext uri="{FF2B5EF4-FFF2-40B4-BE49-F238E27FC236}">
                    <a16:creationId xmlns:a16="http://schemas.microsoft.com/office/drawing/2014/main" id="{E9205A3F-939C-8750-A598-FF21206ADF88}"/>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0" name="Freeform 10">
                <a:extLst>
                  <a:ext uri="{FF2B5EF4-FFF2-40B4-BE49-F238E27FC236}">
                    <a16:creationId xmlns:a16="http://schemas.microsoft.com/office/drawing/2014/main" id="{5753EAA5-E09D-3EEB-DDD5-11252230E5F9}"/>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1" name="Freeform 11">
                <a:extLst>
                  <a:ext uri="{FF2B5EF4-FFF2-40B4-BE49-F238E27FC236}">
                    <a16:creationId xmlns:a16="http://schemas.microsoft.com/office/drawing/2014/main" id="{DC95E7B1-BE61-74D2-6030-8346C9B8E7A1}"/>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2" name="Group 12">
              <a:extLst>
                <a:ext uri="{FF2B5EF4-FFF2-40B4-BE49-F238E27FC236}">
                  <a16:creationId xmlns:a16="http://schemas.microsoft.com/office/drawing/2014/main" id="{BBAA5116-F83B-6B4D-DA16-66F6921DD25B}"/>
                </a:ext>
              </a:extLst>
            </p:cNvPr>
            <p:cNvGrpSpPr>
              <a:grpSpLocks noChangeAspect="1"/>
            </p:cNvGrpSpPr>
            <p:nvPr/>
          </p:nvGrpSpPr>
          <p:grpSpPr>
            <a:xfrm>
              <a:off x="1400425" y="34775"/>
              <a:ext cx="1178988" cy="256520"/>
              <a:chOff x="0" y="0"/>
              <a:chExt cx="4611446" cy="1003351"/>
            </a:xfrm>
          </p:grpSpPr>
          <p:sp>
            <p:nvSpPr>
              <p:cNvPr id="13" name="Freeform 13">
                <a:extLst>
                  <a:ext uri="{FF2B5EF4-FFF2-40B4-BE49-F238E27FC236}">
                    <a16:creationId xmlns:a16="http://schemas.microsoft.com/office/drawing/2014/main" id="{2C3E7DDE-567F-270D-0BFC-86F55B5A6AB1}"/>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4" name="Freeform 14">
                <a:extLst>
                  <a:ext uri="{FF2B5EF4-FFF2-40B4-BE49-F238E27FC236}">
                    <a16:creationId xmlns:a16="http://schemas.microsoft.com/office/drawing/2014/main" id="{B8A54FF9-7A24-9894-7D43-F2E782B00BDF}"/>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5" name="Freeform 15">
                <a:extLst>
                  <a:ext uri="{FF2B5EF4-FFF2-40B4-BE49-F238E27FC236}">
                    <a16:creationId xmlns:a16="http://schemas.microsoft.com/office/drawing/2014/main" id="{E536D5B1-9FCF-D016-098D-C93B652AD0A1}"/>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6" name="Freeform 16">
                <a:extLst>
                  <a:ext uri="{FF2B5EF4-FFF2-40B4-BE49-F238E27FC236}">
                    <a16:creationId xmlns:a16="http://schemas.microsoft.com/office/drawing/2014/main" id="{F52D2F1E-A7FA-9A0B-D893-72262A0E3475}"/>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17" name="Freeform 17">
                <a:extLst>
                  <a:ext uri="{FF2B5EF4-FFF2-40B4-BE49-F238E27FC236}">
                    <a16:creationId xmlns:a16="http://schemas.microsoft.com/office/drawing/2014/main" id="{86E905D7-C648-535E-DADE-ACA071FD6219}"/>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18" name="Group 18">
              <a:extLst>
                <a:ext uri="{FF2B5EF4-FFF2-40B4-BE49-F238E27FC236}">
                  <a16:creationId xmlns:a16="http://schemas.microsoft.com/office/drawing/2014/main" id="{A8808DFB-CDB3-75F6-3F96-053BA0973380}"/>
                </a:ext>
              </a:extLst>
            </p:cNvPr>
            <p:cNvGrpSpPr>
              <a:grpSpLocks noChangeAspect="1"/>
            </p:cNvGrpSpPr>
            <p:nvPr/>
          </p:nvGrpSpPr>
          <p:grpSpPr>
            <a:xfrm>
              <a:off x="1654856" y="343119"/>
              <a:ext cx="1044499" cy="256520"/>
              <a:chOff x="0" y="0"/>
              <a:chExt cx="4085412" cy="1003338"/>
            </a:xfrm>
          </p:grpSpPr>
          <p:sp>
            <p:nvSpPr>
              <p:cNvPr id="19" name="Freeform 19">
                <a:extLst>
                  <a:ext uri="{FF2B5EF4-FFF2-40B4-BE49-F238E27FC236}">
                    <a16:creationId xmlns:a16="http://schemas.microsoft.com/office/drawing/2014/main" id="{3BFDDBA6-191F-0566-1D81-1E9FE9627C89}"/>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20" name="Freeform 20">
                <a:extLst>
                  <a:ext uri="{FF2B5EF4-FFF2-40B4-BE49-F238E27FC236}">
                    <a16:creationId xmlns:a16="http://schemas.microsoft.com/office/drawing/2014/main" id="{376AB853-86DF-D094-C611-D1497208605E}"/>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21" name="Freeform 21">
                <a:extLst>
                  <a:ext uri="{FF2B5EF4-FFF2-40B4-BE49-F238E27FC236}">
                    <a16:creationId xmlns:a16="http://schemas.microsoft.com/office/drawing/2014/main" id="{399AF63E-E150-EEBC-0B4D-D0372D0769ED}"/>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22" name="Freeform 22">
                <a:extLst>
                  <a:ext uri="{FF2B5EF4-FFF2-40B4-BE49-F238E27FC236}">
                    <a16:creationId xmlns:a16="http://schemas.microsoft.com/office/drawing/2014/main" id="{11AA666C-2601-BC72-239F-E72ABCE65BCD}"/>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23" name="Freeform 23">
                <a:extLst>
                  <a:ext uri="{FF2B5EF4-FFF2-40B4-BE49-F238E27FC236}">
                    <a16:creationId xmlns:a16="http://schemas.microsoft.com/office/drawing/2014/main" id="{8F2F612D-9CAC-B3BF-C0C2-095746A47A2A}"/>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24" name="Group 24">
              <a:extLst>
                <a:ext uri="{FF2B5EF4-FFF2-40B4-BE49-F238E27FC236}">
                  <a16:creationId xmlns:a16="http://schemas.microsoft.com/office/drawing/2014/main" id="{B4C9E361-271A-2352-712F-F11B3F8E9462}"/>
                </a:ext>
              </a:extLst>
            </p:cNvPr>
            <p:cNvGrpSpPr>
              <a:grpSpLocks noChangeAspect="1"/>
            </p:cNvGrpSpPr>
            <p:nvPr/>
          </p:nvGrpSpPr>
          <p:grpSpPr>
            <a:xfrm>
              <a:off x="1385402" y="972385"/>
              <a:ext cx="1342111" cy="177356"/>
              <a:chOff x="0" y="0"/>
              <a:chExt cx="5249482" cy="693699"/>
            </a:xfrm>
          </p:grpSpPr>
          <p:sp>
            <p:nvSpPr>
              <p:cNvPr id="25" name="Freeform 25">
                <a:extLst>
                  <a:ext uri="{FF2B5EF4-FFF2-40B4-BE49-F238E27FC236}">
                    <a16:creationId xmlns:a16="http://schemas.microsoft.com/office/drawing/2014/main" id="{048E2C22-831E-2CB6-B459-4334F0F24EF1}"/>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26" name="Freeform 26">
                <a:extLst>
                  <a:ext uri="{FF2B5EF4-FFF2-40B4-BE49-F238E27FC236}">
                    <a16:creationId xmlns:a16="http://schemas.microsoft.com/office/drawing/2014/main" id="{D5B662A9-4D95-DA20-AC15-3EC09DE03907}"/>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27" name="Freeform 27">
                <a:extLst>
                  <a:ext uri="{FF2B5EF4-FFF2-40B4-BE49-F238E27FC236}">
                    <a16:creationId xmlns:a16="http://schemas.microsoft.com/office/drawing/2014/main" id="{E8F40DF8-E806-2191-2392-7FC73C1AC5C1}"/>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28" name="Freeform 28">
                <a:extLst>
                  <a:ext uri="{FF2B5EF4-FFF2-40B4-BE49-F238E27FC236}">
                    <a16:creationId xmlns:a16="http://schemas.microsoft.com/office/drawing/2014/main" id="{4E141EA8-EF8F-4192-4A1B-D171A70DEA72}"/>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29" name="Freeform 29">
                <a:extLst>
                  <a:ext uri="{FF2B5EF4-FFF2-40B4-BE49-F238E27FC236}">
                    <a16:creationId xmlns:a16="http://schemas.microsoft.com/office/drawing/2014/main" id="{26F95CB8-D8C2-321C-FBE7-A4ABF48D96D2}"/>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30" name="Freeform 30">
                <a:extLst>
                  <a:ext uri="{FF2B5EF4-FFF2-40B4-BE49-F238E27FC236}">
                    <a16:creationId xmlns:a16="http://schemas.microsoft.com/office/drawing/2014/main" id="{37EA7288-B04F-C395-C41F-518FDE04D1F8}"/>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31" name="Freeform 31">
                <a:extLst>
                  <a:ext uri="{FF2B5EF4-FFF2-40B4-BE49-F238E27FC236}">
                    <a16:creationId xmlns:a16="http://schemas.microsoft.com/office/drawing/2014/main" id="{A3BF8BBD-39FC-495B-5DA0-6687FD67E796}"/>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32" name="Freeform 32">
                <a:extLst>
                  <a:ext uri="{FF2B5EF4-FFF2-40B4-BE49-F238E27FC236}">
                    <a16:creationId xmlns:a16="http://schemas.microsoft.com/office/drawing/2014/main" id="{7FBD2C4C-A7C0-FA19-42A0-04AA66CB49BB}"/>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33" name="Freeform 33">
                <a:extLst>
                  <a:ext uri="{FF2B5EF4-FFF2-40B4-BE49-F238E27FC236}">
                    <a16:creationId xmlns:a16="http://schemas.microsoft.com/office/drawing/2014/main" id="{A90565F0-813E-AFCA-D8B0-8D6A5B8F57D1}"/>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4" name="Freeform 34">
                <a:extLst>
                  <a:ext uri="{FF2B5EF4-FFF2-40B4-BE49-F238E27FC236}">
                    <a16:creationId xmlns:a16="http://schemas.microsoft.com/office/drawing/2014/main" id="{51D7C5DB-40D6-B01D-474B-683D274BC779}"/>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5" name="Group 35">
              <a:extLst>
                <a:ext uri="{FF2B5EF4-FFF2-40B4-BE49-F238E27FC236}">
                  <a16:creationId xmlns:a16="http://schemas.microsoft.com/office/drawing/2014/main" id="{8409EB73-C4C0-7728-E7FA-E8B2A15A916E}"/>
                </a:ext>
              </a:extLst>
            </p:cNvPr>
            <p:cNvGrpSpPr>
              <a:grpSpLocks noChangeAspect="1"/>
            </p:cNvGrpSpPr>
            <p:nvPr/>
          </p:nvGrpSpPr>
          <p:grpSpPr>
            <a:xfrm>
              <a:off x="2786647" y="969061"/>
              <a:ext cx="19854" cy="194739"/>
              <a:chOff x="0" y="0"/>
              <a:chExt cx="77660" cy="761695"/>
            </a:xfrm>
          </p:grpSpPr>
          <p:sp>
            <p:nvSpPr>
              <p:cNvPr id="36" name="Freeform 36">
                <a:extLst>
                  <a:ext uri="{FF2B5EF4-FFF2-40B4-BE49-F238E27FC236}">
                    <a16:creationId xmlns:a16="http://schemas.microsoft.com/office/drawing/2014/main" id="{55DB5369-44A5-BD34-30CE-6D59B305C28B}"/>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7" name="Group 37">
              <a:extLst>
                <a:ext uri="{FF2B5EF4-FFF2-40B4-BE49-F238E27FC236}">
                  <a16:creationId xmlns:a16="http://schemas.microsoft.com/office/drawing/2014/main" id="{FAC9D1E9-47E0-3B20-E031-158D252389A6}"/>
                </a:ext>
              </a:extLst>
            </p:cNvPr>
            <p:cNvGrpSpPr>
              <a:grpSpLocks noChangeAspect="1"/>
            </p:cNvGrpSpPr>
            <p:nvPr/>
          </p:nvGrpSpPr>
          <p:grpSpPr>
            <a:xfrm>
              <a:off x="2252006" y="651465"/>
              <a:ext cx="787540" cy="256520"/>
              <a:chOff x="0" y="0"/>
              <a:chExt cx="3080360" cy="1003338"/>
            </a:xfrm>
          </p:grpSpPr>
          <p:sp>
            <p:nvSpPr>
              <p:cNvPr id="38" name="Freeform 38">
                <a:extLst>
                  <a:ext uri="{FF2B5EF4-FFF2-40B4-BE49-F238E27FC236}">
                    <a16:creationId xmlns:a16="http://schemas.microsoft.com/office/drawing/2014/main" id="{B6EDF295-D153-CAC3-CEC1-85FBB83955F1}"/>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39" name="Freeform 39">
                <a:extLst>
                  <a:ext uri="{FF2B5EF4-FFF2-40B4-BE49-F238E27FC236}">
                    <a16:creationId xmlns:a16="http://schemas.microsoft.com/office/drawing/2014/main" id="{1A582C2D-5E04-F2F2-05EC-8013868B339E}"/>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40" name="Freeform 40">
                <a:extLst>
                  <a:ext uri="{FF2B5EF4-FFF2-40B4-BE49-F238E27FC236}">
                    <a16:creationId xmlns:a16="http://schemas.microsoft.com/office/drawing/2014/main" id="{C890773D-C139-E5D6-74A5-BE39539D426F}"/>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41" name="Freeform 41">
                <a:extLst>
                  <a:ext uri="{FF2B5EF4-FFF2-40B4-BE49-F238E27FC236}">
                    <a16:creationId xmlns:a16="http://schemas.microsoft.com/office/drawing/2014/main" id="{53044857-CF94-2860-2DEE-CDD453187918}"/>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42" name="Group 42">
              <a:extLst>
                <a:ext uri="{FF2B5EF4-FFF2-40B4-BE49-F238E27FC236}">
                  <a16:creationId xmlns:a16="http://schemas.microsoft.com/office/drawing/2014/main" id="{9788A784-91DC-17EC-3BAB-4BF5B231E1F3}"/>
                </a:ext>
              </a:extLst>
            </p:cNvPr>
            <p:cNvGrpSpPr>
              <a:grpSpLocks noChangeAspect="1"/>
            </p:cNvGrpSpPr>
            <p:nvPr/>
          </p:nvGrpSpPr>
          <p:grpSpPr>
            <a:xfrm>
              <a:off x="2863106" y="972383"/>
              <a:ext cx="485817" cy="177359"/>
              <a:chOff x="0" y="0"/>
              <a:chExt cx="1900212" cy="693712"/>
            </a:xfrm>
          </p:grpSpPr>
          <p:sp>
            <p:nvSpPr>
              <p:cNvPr id="43" name="Freeform 43">
                <a:extLst>
                  <a:ext uri="{FF2B5EF4-FFF2-40B4-BE49-F238E27FC236}">
                    <a16:creationId xmlns:a16="http://schemas.microsoft.com/office/drawing/2014/main" id="{61D92C5B-CEC1-275A-89D7-D277363DEE59}"/>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4" name="Freeform 44">
                <a:extLst>
                  <a:ext uri="{FF2B5EF4-FFF2-40B4-BE49-F238E27FC236}">
                    <a16:creationId xmlns:a16="http://schemas.microsoft.com/office/drawing/2014/main" id="{D584EED3-24BA-7387-9FB2-36D3C7580DD0}"/>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5" name="Freeform 45">
                <a:extLst>
                  <a:ext uri="{FF2B5EF4-FFF2-40B4-BE49-F238E27FC236}">
                    <a16:creationId xmlns:a16="http://schemas.microsoft.com/office/drawing/2014/main" id="{44EB7300-77B9-90B8-A70E-6E5C7221842E}"/>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6" name="Freeform 46">
                <a:extLst>
                  <a:ext uri="{FF2B5EF4-FFF2-40B4-BE49-F238E27FC236}">
                    <a16:creationId xmlns:a16="http://schemas.microsoft.com/office/drawing/2014/main" id="{CF1A9EC3-2A2C-11EC-4779-CC2D7725BECA}"/>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47" name="Group 47">
            <a:extLst>
              <a:ext uri="{FF2B5EF4-FFF2-40B4-BE49-F238E27FC236}">
                <a16:creationId xmlns:a16="http://schemas.microsoft.com/office/drawing/2014/main" id="{4D1AEF6E-1A27-DD35-A7FA-DB932CE9676D}"/>
              </a:ext>
            </a:extLst>
          </p:cNvPr>
          <p:cNvGrpSpPr/>
          <p:nvPr/>
        </p:nvGrpSpPr>
        <p:grpSpPr>
          <a:xfrm>
            <a:off x="6178817" y="10157871"/>
            <a:ext cx="5937192" cy="129129"/>
            <a:chOff x="0" y="0"/>
            <a:chExt cx="784752" cy="17068"/>
          </a:xfrm>
        </p:grpSpPr>
        <p:sp>
          <p:nvSpPr>
            <p:cNvPr id="48" name="Freeform 48">
              <a:extLst>
                <a:ext uri="{FF2B5EF4-FFF2-40B4-BE49-F238E27FC236}">
                  <a16:creationId xmlns:a16="http://schemas.microsoft.com/office/drawing/2014/main" id="{7EC98A06-24E2-1904-CF3A-E005E50808AE}"/>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sp>
        <p:sp>
          <p:nvSpPr>
            <p:cNvPr id="49" name="TextBox 49">
              <a:extLst>
                <a:ext uri="{FF2B5EF4-FFF2-40B4-BE49-F238E27FC236}">
                  <a16:creationId xmlns:a16="http://schemas.microsoft.com/office/drawing/2014/main" id="{FBA2DA28-0F4E-54B8-B8A1-0EE71A4B9DA3}"/>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0" name="Group 50">
            <a:extLst>
              <a:ext uri="{FF2B5EF4-FFF2-40B4-BE49-F238E27FC236}">
                <a16:creationId xmlns:a16="http://schemas.microsoft.com/office/drawing/2014/main" id="{6FDFA461-87F3-08E3-DD3B-5E28E4AE1E55}"/>
              </a:ext>
            </a:extLst>
          </p:cNvPr>
          <p:cNvGrpSpPr/>
          <p:nvPr/>
        </p:nvGrpSpPr>
        <p:grpSpPr>
          <a:xfrm>
            <a:off x="0" y="10157871"/>
            <a:ext cx="5937192" cy="129129"/>
            <a:chOff x="0" y="0"/>
            <a:chExt cx="784752" cy="17068"/>
          </a:xfrm>
        </p:grpSpPr>
        <p:sp>
          <p:nvSpPr>
            <p:cNvPr id="51" name="Freeform 51">
              <a:extLst>
                <a:ext uri="{FF2B5EF4-FFF2-40B4-BE49-F238E27FC236}">
                  <a16:creationId xmlns:a16="http://schemas.microsoft.com/office/drawing/2014/main" id="{50004B10-D9B6-AD9D-5FB3-752774FC9419}"/>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sp>
        <p:sp>
          <p:nvSpPr>
            <p:cNvPr id="52" name="TextBox 52">
              <a:extLst>
                <a:ext uri="{FF2B5EF4-FFF2-40B4-BE49-F238E27FC236}">
                  <a16:creationId xmlns:a16="http://schemas.microsoft.com/office/drawing/2014/main" id="{8A341056-519E-15D6-D307-0C4EC4752755}"/>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a:extLst>
              <a:ext uri="{FF2B5EF4-FFF2-40B4-BE49-F238E27FC236}">
                <a16:creationId xmlns:a16="http://schemas.microsoft.com/office/drawing/2014/main" id="{F6DF8BEC-ACD8-E5F4-10A6-4FD7B1ED4E72}"/>
              </a:ext>
            </a:extLst>
          </p:cNvPr>
          <p:cNvGrpSpPr/>
          <p:nvPr/>
        </p:nvGrpSpPr>
        <p:grpSpPr>
          <a:xfrm>
            <a:off x="12350808" y="10157871"/>
            <a:ext cx="5937192" cy="129129"/>
            <a:chOff x="0" y="0"/>
            <a:chExt cx="784752" cy="17068"/>
          </a:xfrm>
        </p:grpSpPr>
        <p:sp>
          <p:nvSpPr>
            <p:cNvPr id="54" name="Freeform 54">
              <a:extLst>
                <a:ext uri="{FF2B5EF4-FFF2-40B4-BE49-F238E27FC236}">
                  <a16:creationId xmlns:a16="http://schemas.microsoft.com/office/drawing/2014/main" id="{B0D293C9-7B3B-736F-B268-A26DA9A5EB4B}"/>
                </a:ext>
              </a:extLst>
            </p:cNvPr>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sp>
        <p:sp>
          <p:nvSpPr>
            <p:cNvPr id="55" name="TextBox 55">
              <a:extLst>
                <a:ext uri="{FF2B5EF4-FFF2-40B4-BE49-F238E27FC236}">
                  <a16:creationId xmlns:a16="http://schemas.microsoft.com/office/drawing/2014/main" id="{0EC90459-6F65-11D3-4C6E-E91C71D586DC}"/>
                </a:ext>
              </a:extLst>
            </p:cNvPr>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8" name="Group 2">
            <a:extLst>
              <a:ext uri="{FF2B5EF4-FFF2-40B4-BE49-F238E27FC236}">
                <a16:creationId xmlns:a16="http://schemas.microsoft.com/office/drawing/2014/main" id="{EEF1E4B6-7E68-8DDF-BBF7-19C5367408E6}"/>
              </a:ext>
            </a:extLst>
          </p:cNvPr>
          <p:cNvGrpSpPr/>
          <p:nvPr/>
        </p:nvGrpSpPr>
        <p:grpSpPr>
          <a:xfrm>
            <a:off x="27325" y="1391961"/>
            <a:ext cx="18284230" cy="798001"/>
            <a:chOff x="0" y="0"/>
            <a:chExt cx="3021109" cy="475630"/>
          </a:xfrm>
        </p:grpSpPr>
        <p:sp>
          <p:nvSpPr>
            <p:cNvPr id="59" name="Freeform 3">
              <a:extLst>
                <a:ext uri="{FF2B5EF4-FFF2-40B4-BE49-F238E27FC236}">
                  <a16:creationId xmlns:a16="http://schemas.microsoft.com/office/drawing/2014/main" id="{97572E80-C5D6-1DA3-1BF9-9F5B0BBC769D}"/>
                </a:ext>
              </a:extLst>
            </p:cNvPr>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txBody>
            <a:bodyPr/>
            <a:lstStyle/>
            <a:p>
              <a:endParaRPr lang="en-KE" dirty="0"/>
            </a:p>
          </p:txBody>
        </p:sp>
        <p:sp>
          <p:nvSpPr>
            <p:cNvPr id="60" name="TextBox 4">
              <a:extLst>
                <a:ext uri="{FF2B5EF4-FFF2-40B4-BE49-F238E27FC236}">
                  <a16:creationId xmlns:a16="http://schemas.microsoft.com/office/drawing/2014/main" id="{7529E0C3-B557-CDE5-E669-BD4A2A89E4AB}"/>
                </a:ext>
              </a:extLst>
            </p:cNvPr>
            <p:cNvSpPr txBox="1"/>
            <p:nvPr/>
          </p:nvSpPr>
          <p:spPr>
            <a:xfrm>
              <a:off x="0" y="-57150"/>
              <a:ext cx="3021109" cy="532780"/>
            </a:xfrm>
            <a:prstGeom prst="rect">
              <a:avLst/>
            </a:prstGeom>
          </p:spPr>
          <p:txBody>
            <a:bodyPr lIns="47037" tIns="47037" rIns="47037" bIns="47037" rtlCol="0" anchor="ctr"/>
            <a:lstStyle/>
            <a:p>
              <a:pPr marL="0" lvl="0" indent="0">
                <a:lnSpc>
                  <a:spcPts val="3240"/>
                </a:lnSpc>
                <a:spcBef>
                  <a:spcPct val="0"/>
                </a:spcBef>
              </a:pPr>
              <a:endParaRPr/>
            </a:p>
          </p:txBody>
        </p:sp>
      </p:grpSp>
      <p:sp>
        <p:nvSpPr>
          <p:cNvPr id="56" name="TextBox 56">
            <a:extLst>
              <a:ext uri="{FF2B5EF4-FFF2-40B4-BE49-F238E27FC236}">
                <a16:creationId xmlns:a16="http://schemas.microsoft.com/office/drawing/2014/main" id="{34390D66-481B-6F87-FABA-9C19BBA5E145}"/>
              </a:ext>
            </a:extLst>
          </p:cNvPr>
          <p:cNvSpPr txBox="1"/>
          <p:nvPr/>
        </p:nvSpPr>
        <p:spPr>
          <a:xfrm>
            <a:off x="762000" y="1436462"/>
            <a:ext cx="13944600" cy="615553"/>
          </a:xfrm>
          <a:prstGeom prst="rect">
            <a:avLst/>
          </a:prstGeom>
        </p:spPr>
        <p:txBody>
          <a:bodyPr wrap="square" lIns="0" tIns="0" rIns="0" bIns="0" rtlCol="0" anchor="t">
            <a:spAutoFit/>
          </a:bodyPr>
          <a:lstStyle/>
          <a:p>
            <a:r>
              <a:rPr lang="en-GB" sz="4000" b="1" dirty="0">
                <a:solidFill>
                  <a:schemeClr val="bg1"/>
                </a:solidFill>
              </a:rPr>
              <a:t>KEY IMPLICATIONS &amp; RECOMMENDATIONS</a:t>
            </a:r>
          </a:p>
        </p:txBody>
      </p:sp>
      <p:sp>
        <p:nvSpPr>
          <p:cNvPr id="62" name="Rectangle: Rounded Corners 61">
            <a:extLst>
              <a:ext uri="{FF2B5EF4-FFF2-40B4-BE49-F238E27FC236}">
                <a16:creationId xmlns:a16="http://schemas.microsoft.com/office/drawing/2014/main" id="{F1CB1A99-C765-E431-1613-F1B8354C1198}"/>
              </a:ext>
            </a:extLst>
          </p:cNvPr>
          <p:cNvSpPr/>
          <p:nvPr/>
        </p:nvSpPr>
        <p:spPr>
          <a:xfrm>
            <a:off x="381000" y="2798858"/>
            <a:ext cx="8077200" cy="4097242"/>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800" b="1" dirty="0"/>
              <a:t>KEY IMPLICATIONS:</a:t>
            </a:r>
          </a:p>
          <a:p>
            <a:r>
              <a:rPr lang="en-GB" sz="2800" dirty="0"/>
              <a:t>• SUBOPTIMAL POLICY: 2023 Guidelines lack enforcement at the facility level.</a:t>
            </a:r>
          </a:p>
          <a:p>
            <a:r>
              <a:rPr lang="en-GB" sz="2800" dirty="0"/>
              <a:t>• INSTITUTIONAL FAILURE: 59% report inadequate organizational support; 50% poor environment.</a:t>
            </a:r>
          </a:p>
          <a:p>
            <a:r>
              <a:rPr lang="en-GB" sz="2800" dirty="0"/>
              <a:t>• VULNERABLE CADRES: Males &amp; Non-nursing staff (CO, Pharm, Lab, MO) need tailored SUD screening.</a:t>
            </a:r>
          </a:p>
        </p:txBody>
      </p:sp>
      <p:sp>
        <p:nvSpPr>
          <p:cNvPr id="63" name="Rectangle: Rounded Corners 62">
            <a:extLst>
              <a:ext uri="{FF2B5EF4-FFF2-40B4-BE49-F238E27FC236}">
                <a16:creationId xmlns:a16="http://schemas.microsoft.com/office/drawing/2014/main" id="{C2CAAC6E-3C48-F89E-E35B-D2EA85C93E11}"/>
              </a:ext>
            </a:extLst>
          </p:cNvPr>
          <p:cNvSpPr/>
          <p:nvPr/>
        </p:nvSpPr>
        <p:spPr>
          <a:xfrm>
            <a:off x="9144000" y="2704334"/>
            <a:ext cx="8763000" cy="419176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dirty="0"/>
          </a:p>
          <a:p>
            <a:r>
              <a:rPr lang="en-GB" dirty="0"/>
              <a:t> </a:t>
            </a:r>
            <a:r>
              <a:rPr lang="en-GB" sz="2800" b="1" dirty="0"/>
              <a:t>RECOMMENDATIONS:</a:t>
            </a:r>
          </a:p>
          <a:p>
            <a:r>
              <a:rPr lang="en-GB" sz="2800" dirty="0"/>
              <a:t>1. SCALE UP: Enforce 2023 Wellness Guidelines across all County health facilities.</a:t>
            </a:r>
          </a:p>
          <a:p>
            <a:r>
              <a:rPr lang="en-GB" sz="2800" dirty="0"/>
              <a:t>2. MONITOR: Conduct annual wellness surveys to track prevalence &amp; identify hotspots.</a:t>
            </a:r>
          </a:p>
          <a:p>
            <a:r>
              <a:rPr lang="en-GB" sz="2800" dirty="0"/>
              <a:t>3. TRAIN: Target managers to shift from personal support to systemic organizational support.</a:t>
            </a:r>
          </a:p>
          <a:p>
            <a:r>
              <a:rPr lang="en-GB" sz="2800" dirty="0"/>
              <a:t>4. INTEGRATE: Embed mental health into existing Occupational Health &amp; Safety (OHS) frameworks</a:t>
            </a:r>
          </a:p>
        </p:txBody>
      </p:sp>
      <p:sp>
        <p:nvSpPr>
          <p:cNvPr id="64" name="Rectangle: Rounded Corners 63">
            <a:extLst>
              <a:ext uri="{FF2B5EF4-FFF2-40B4-BE49-F238E27FC236}">
                <a16:creationId xmlns:a16="http://schemas.microsoft.com/office/drawing/2014/main" id="{A4D6BD25-D4A2-DA25-A3C8-7A303BC27786}"/>
              </a:ext>
            </a:extLst>
          </p:cNvPr>
          <p:cNvSpPr/>
          <p:nvPr/>
        </p:nvSpPr>
        <p:spPr>
          <a:xfrm>
            <a:off x="3562763" y="7349698"/>
            <a:ext cx="10439400" cy="1600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800" dirty="0"/>
              <a:t>ESTABLISH EMPLOYEE ASSISTANCE PROGRAMS (EAPs)</a:t>
            </a:r>
          </a:p>
          <a:p>
            <a:pPr algn="ctr"/>
            <a:r>
              <a:rPr lang="en-GB" sz="2800" dirty="0"/>
              <a:t>Shift the focus from 'Individual Resilience' to 'Institutional Safety Nets'</a:t>
            </a:r>
          </a:p>
        </p:txBody>
      </p:sp>
    </p:spTree>
    <p:extLst>
      <p:ext uri="{BB962C8B-B14F-4D97-AF65-F5344CB8AC3E}">
        <p14:creationId xmlns:p14="http://schemas.microsoft.com/office/powerpoint/2010/main" val="3029298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1525" y="4140000"/>
            <a:ext cx="18266475" cy="3223672"/>
            <a:chOff x="0" y="0"/>
            <a:chExt cx="3021109" cy="475630"/>
          </a:xfrm>
        </p:grpSpPr>
        <p:sp>
          <p:nvSpPr>
            <p:cNvPr id="3" name="Freeform 3"/>
            <p:cNvSpPr/>
            <p:nvPr/>
          </p:nvSpPr>
          <p:spPr>
            <a:xfrm>
              <a:off x="0" y="0"/>
              <a:ext cx="3021109" cy="475630"/>
            </a:xfrm>
            <a:custGeom>
              <a:avLst/>
              <a:gdLst/>
              <a:ahLst/>
              <a:cxnLst/>
              <a:rect l="l" t="t" r="r" b="b"/>
              <a:pathLst>
                <a:path w="3021109" h="475630">
                  <a:moveTo>
                    <a:pt x="0" y="0"/>
                  </a:moveTo>
                  <a:lnTo>
                    <a:pt x="3021109" y="0"/>
                  </a:lnTo>
                  <a:lnTo>
                    <a:pt x="3021109" y="475630"/>
                  </a:lnTo>
                  <a:lnTo>
                    <a:pt x="0" y="475630"/>
                  </a:lnTo>
                  <a:close/>
                </a:path>
              </a:pathLst>
            </a:custGeom>
            <a:solidFill>
              <a:srgbClr val="3B479D"/>
            </a:solidFill>
            <a:ln cap="sq">
              <a:noFill/>
              <a:prstDash val="solid"/>
              <a:miter/>
            </a:ln>
          </p:spPr>
        </p:sp>
        <p:sp>
          <p:nvSpPr>
            <p:cNvPr id="4" name="TextBox 4"/>
            <p:cNvSpPr txBox="1"/>
            <p:nvPr/>
          </p:nvSpPr>
          <p:spPr>
            <a:xfrm>
              <a:off x="0" y="-57150"/>
              <a:ext cx="3021109" cy="532780"/>
            </a:xfrm>
            <a:prstGeom prst="rect">
              <a:avLst/>
            </a:prstGeom>
          </p:spPr>
          <p:txBody>
            <a:bodyPr lIns="47037" tIns="47037" rIns="47037" bIns="47037" rtlCol="0" anchor="ctr"/>
            <a:lstStyle/>
            <a:p>
              <a:pPr marL="0" lvl="0" indent="0" algn="ctr">
                <a:lnSpc>
                  <a:spcPts val="3240"/>
                </a:lnSpc>
                <a:spcBef>
                  <a:spcPct val="0"/>
                </a:spcBef>
              </a:pPr>
              <a:endParaRPr/>
            </a:p>
          </p:txBody>
        </p:sp>
      </p:grpSp>
      <p:sp>
        <p:nvSpPr>
          <p:cNvPr id="5" name="Freeform 5"/>
          <p:cNvSpPr/>
          <p:nvPr/>
        </p:nvSpPr>
        <p:spPr>
          <a:xfrm>
            <a:off x="907281" y="818504"/>
            <a:ext cx="5441739" cy="1644667"/>
          </a:xfrm>
          <a:custGeom>
            <a:avLst/>
            <a:gdLst/>
            <a:ahLst/>
            <a:cxnLst/>
            <a:rect l="l" t="t" r="r" b="b"/>
            <a:pathLst>
              <a:path w="5441739" h="1644667">
                <a:moveTo>
                  <a:pt x="0" y="0"/>
                </a:moveTo>
                <a:lnTo>
                  <a:pt x="5441739" y="0"/>
                </a:lnTo>
                <a:lnTo>
                  <a:pt x="5441739" y="1644666"/>
                </a:lnTo>
                <a:lnTo>
                  <a:pt x="0" y="1644666"/>
                </a:lnTo>
                <a:lnTo>
                  <a:pt x="0" y="0"/>
                </a:lnTo>
                <a:close/>
              </a:path>
            </a:pathLst>
          </a:custGeom>
          <a:blipFill>
            <a:blip r:embed="rId2"/>
            <a:stretch>
              <a:fillRect t="-2570"/>
            </a:stretch>
          </a:blipFill>
        </p:spPr>
      </p:sp>
      <p:grpSp>
        <p:nvGrpSpPr>
          <p:cNvPr id="6" name="Group 6"/>
          <p:cNvGrpSpPr/>
          <p:nvPr/>
        </p:nvGrpSpPr>
        <p:grpSpPr>
          <a:xfrm>
            <a:off x="13579944" y="1046343"/>
            <a:ext cx="3633626" cy="1262739"/>
            <a:chOff x="0" y="0"/>
            <a:chExt cx="4844835" cy="1683651"/>
          </a:xfrm>
        </p:grpSpPr>
        <p:sp>
          <p:nvSpPr>
            <p:cNvPr id="7" name="Freeform 7"/>
            <p:cNvSpPr/>
            <p:nvPr/>
          </p:nvSpPr>
          <p:spPr>
            <a:xfrm>
              <a:off x="0" y="0"/>
              <a:ext cx="1695288" cy="1656806"/>
            </a:xfrm>
            <a:custGeom>
              <a:avLst/>
              <a:gdLst/>
              <a:ahLst/>
              <a:cxnLst/>
              <a:rect l="l" t="t" r="r" b="b"/>
              <a:pathLst>
                <a:path w="1695288" h="1656806">
                  <a:moveTo>
                    <a:pt x="0" y="0"/>
                  </a:moveTo>
                  <a:lnTo>
                    <a:pt x="1695288" y="0"/>
                  </a:lnTo>
                  <a:lnTo>
                    <a:pt x="1695288" y="1656806"/>
                  </a:lnTo>
                  <a:lnTo>
                    <a:pt x="0" y="16568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8" name="Group 8"/>
            <p:cNvGrpSpPr>
              <a:grpSpLocks noChangeAspect="1"/>
            </p:cNvGrpSpPr>
            <p:nvPr/>
          </p:nvGrpSpPr>
          <p:grpSpPr>
            <a:xfrm>
              <a:off x="2049464" y="519873"/>
              <a:ext cx="306739" cy="324129"/>
              <a:chOff x="0" y="0"/>
              <a:chExt cx="829323" cy="876338"/>
            </a:xfrm>
          </p:grpSpPr>
          <p:sp>
            <p:nvSpPr>
              <p:cNvPr id="9" name="Freeform 9"/>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10" name="Group 10"/>
            <p:cNvGrpSpPr>
              <a:grpSpLocks noChangeAspect="1"/>
            </p:cNvGrpSpPr>
            <p:nvPr/>
          </p:nvGrpSpPr>
          <p:grpSpPr>
            <a:xfrm>
              <a:off x="1995767" y="933295"/>
              <a:ext cx="1253763" cy="389431"/>
              <a:chOff x="0" y="0"/>
              <a:chExt cx="3389770" cy="1052894"/>
            </a:xfrm>
          </p:grpSpPr>
          <p:sp>
            <p:nvSpPr>
              <p:cNvPr id="11" name="Freeform 11"/>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12" name="Freeform 12"/>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13" name="Freeform 13"/>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14" name="Freeform 14"/>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15" name="Group 15"/>
            <p:cNvGrpSpPr>
              <a:grpSpLocks noChangeAspect="1"/>
            </p:cNvGrpSpPr>
            <p:nvPr/>
          </p:nvGrpSpPr>
          <p:grpSpPr>
            <a:xfrm>
              <a:off x="2025973" y="50308"/>
              <a:ext cx="1705624" cy="371104"/>
              <a:chOff x="0" y="0"/>
              <a:chExt cx="4611446" cy="1003351"/>
            </a:xfrm>
          </p:grpSpPr>
          <p:sp>
            <p:nvSpPr>
              <p:cNvPr id="16" name="Freeform 16"/>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17" name="Freeform 17"/>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18" name="Freeform 18"/>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19" name="Freeform 19"/>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20" name="Freeform 20"/>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21" name="Group 21"/>
            <p:cNvGrpSpPr>
              <a:grpSpLocks noChangeAspect="1"/>
            </p:cNvGrpSpPr>
            <p:nvPr/>
          </p:nvGrpSpPr>
          <p:grpSpPr>
            <a:xfrm>
              <a:off x="2394054" y="496385"/>
              <a:ext cx="1511060" cy="371104"/>
              <a:chOff x="0" y="0"/>
              <a:chExt cx="4085412" cy="1003338"/>
            </a:xfrm>
          </p:grpSpPr>
          <p:sp>
            <p:nvSpPr>
              <p:cNvPr id="22" name="Freeform 22"/>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23" name="Freeform 23"/>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24" name="Freeform 24"/>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25" name="Freeform 25"/>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26" name="Freeform 26"/>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27" name="Group 27"/>
            <p:cNvGrpSpPr>
              <a:grpSpLocks noChangeAspect="1"/>
            </p:cNvGrpSpPr>
            <p:nvPr/>
          </p:nvGrpSpPr>
          <p:grpSpPr>
            <a:xfrm>
              <a:off x="2004239" y="1406734"/>
              <a:ext cx="1941611" cy="256579"/>
              <a:chOff x="0" y="0"/>
              <a:chExt cx="5249482" cy="693699"/>
            </a:xfrm>
          </p:grpSpPr>
          <p:sp>
            <p:nvSpPr>
              <p:cNvPr id="28" name="Freeform 28"/>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29" name="Freeform 29"/>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0" name="Freeform 30"/>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31" name="Freeform 31"/>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32" name="Freeform 32"/>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33" name="Freeform 33"/>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34" name="Freeform 34"/>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35" name="Freeform 35"/>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36" name="Freeform 36"/>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37" name="Freeform 37"/>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8" name="Group 38"/>
            <p:cNvGrpSpPr>
              <a:grpSpLocks noChangeAspect="1"/>
            </p:cNvGrpSpPr>
            <p:nvPr/>
          </p:nvGrpSpPr>
          <p:grpSpPr>
            <a:xfrm>
              <a:off x="4031399" y="1401926"/>
              <a:ext cx="28723" cy="281726"/>
              <a:chOff x="0" y="0"/>
              <a:chExt cx="77660" cy="761695"/>
            </a:xfrm>
          </p:grpSpPr>
          <p:sp>
            <p:nvSpPr>
              <p:cNvPr id="39" name="Freeform 39"/>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40" name="Group 40"/>
            <p:cNvGrpSpPr>
              <a:grpSpLocks noChangeAspect="1"/>
            </p:cNvGrpSpPr>
            <p:nvPr/>
          </p:nvGrpSpPr>
          <p:grpSpPr>
            <a:xfrm>
              <a:off x="3257942" y="942465"/>
              <a:ext cx="1139322" cy="371104"/>
              <a:chOff x="0" y="0"/>
              <a:chExt cx="3080360" cy="1003338"/>
            </a:xfrm>
          </p:grpSpPr>
          <p:sp>
            <p:nvSpPr>
              <p:cNvPr id="41" name="Freeform 41"/>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42" name="Freeform 42"/>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43" name="Freeform 43"/>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44" name="Freeform 44"/>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45" name="Group 45"/>
            <p:cNvGrpSpPr>
              <a:grpSpLocks noChangeAspect="1"/>
            </p:cNvGrpSpPr>
            <p:nvPr/>
          </p:nvGrpSpPr>
          <p:grpSpPr>
            <a:xfrm>
              <a:off x="4142011" y="1406731"/>
              <a:ext cx="702825" cy="256582"/>
              <a:chOff x="0" y="0"/>
              <a:chExt cx="1900212" cy="693712"/>
            </a:xfrm>
          </p:grpSpPr>
          <p:sp>
            <p:nvSpPr>
              <p:cNvPr id="46" name="Freeform 46"/>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7" name="Freeform 47"/>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8" name="Freeform 48"/>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9" name="Freeform 49"/>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50" name="Group 50"/>
          <p:cNvGrpSpPr/>
          <p:nvPr/>
        </p:nvGrpSpPr>
        <p:grpSpPr>
          <a:xfrm>
            <a:off x="6178817" y="10157871"/>
            <a:ext cx="5937192" cy="129129"/>
            <a:chOff x="0" y="0"/>
            <a:chExt cx="784752" cy="17068"/>
          </a:xfrm>
        </p:grpSpPr>
        <p:sp>
          <p:nvSpPr>
            <p:cNvPr id="51" name="Freeform 51"/>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E3393A"/>
            </a:solidFill>
          </p:spPr>
        </p:sp>
        <p:sp>
          <p:nvSpPr>
            <p:cNvPr id="52" name="TextBox 52"/>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3" name="Group 53"/>
          <p:cNvGrpSpPr/>
          <p:nvPr/>
        </p:nvGrpSpPr>
        <p:grpSpPr>
          <a:xfrm>
            <a:off x="0" y="10157871"/>
            <a:ext cx="5937192" cy="129129"/>
            <a:chOff x="0" y="0"/>
            <a:chExt cx="784752" cy="17068"/>
          </a:xfrm>
        </p:grpSpPr>
        <p:sp>
          <p:nvSpPr>
            <p:cNvPr id="54" name="Freeform 54"/>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232625"/>
            </a:solidFill>
          </p:spPr>
        </p:sp>
        <p:sp>
          <p:nvSpPr>
            <p:cNvPr id="55" name="TextBox 55"/>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grpSp>
        <p:nvGrpSpPr>
          <p:cNvPr id="56" name="Group 56"/>
          <p:cNvGrpSpPr/>
          <p:nvPr/>
        </p:nvGrpSpPr>
        <p:grpSpPr>
          <a:xfrm>
            <a:off x="12350808" y="10157871"/>
            <a:ext cx="5937192" cy="129129"/>
            <a:chOff x="0" y="0"/>
            <a:chExt cx="784752" cy="17068"/>
          </a:xfrm>
        </p:grpSpPr>
        <p:sp>
          <p:nvSpPr>
            <p:cNvPr id="57" name="Freeform 57"/>
            <p:cNvSpPr/>
            <p:nvPr/>
          </p:nvSpPr>
          <p:spPr>
            <a:xfrm>
              <a:off x="0" y="0"/>
              <a:ext cx="784752" cy="17068"/>
            </a:xfrm>
            <a:custGeom>
              <a:avLst/>
              <a:gdLst/>
              <a:ahLst/>
              <a:cxnLst/>
              <a:rect l="l" t="t" r="r" b="b"/>
              <a:pathLst>
                <a:path w="784752" h="17068">
                  <a:moveTo>
                    <a:pt x="0" y="0"/>
                  </a:moveTo>
                  <a:lnTo>
                    <a:pt x="784752" y="0"/>
                  </a:lnTo>
                  <a:lnTo>
                    <a:pt x="784752" y="17068"/>
                  </a:lnTo>
                  <a:lnTo>
                    <a:pt x="0" y="17068"/>
                  </a:lnTo>
                  <a:close/>
                </a:path>
              </a:pathLst>
            </a:custGeom>
            <a:solidFill>
              <a:srgbClr val="46A96C"/>
            </a:solidFill>
          </p:spPr>
        </p:sp>
        <p:sp>
          <p:nvSpPr>
            <p:cNvPr id="58" name="TextBox 58"/>
            <p:cNvSpPr txBox="1"/>
            <p:nvPr/>
          </p:nvSpPr>
          <p:spPr>
            <a:xfrm>
              <a:off x="0" y="-38100"/>
              <a:ext cx="784752" cy="55168"/>
            </a:xfrm>
            <a:prstGeom prst="rect">
              <a:avLst/>
            </a:prstGeom>
          </p:spPr>
          <p:txBody>
            <a:bodyPr lIns="47037" tIns="47037" rIns="47037" bIns="47037" rtlCol="0" anchor="ctr"/>
            <a:lstStyle/>
            <a:p>
              <a:pPr algn="ctr">
                <a:lnSpc>
                  <a:spcPts val="1814"/>
                </a:lnSpc>
                <a:spcBef>
                  <a:spcPct val="0"/>
                </a:spcBef>
              </a:pPr>
              <a:endParaRPr/>
            </a:p>
          </p:txBody>
        </p:sp>
      </p:grpSp>
      <p:sp>
        <p:nvSpPr>
          <p:cNvPr id="69" name="Freeform 69"/>
          <p:cNvSpPr/>
          <p:nvPr/>
        </p:nvSpPr>
        <p:spPr>
          <a:xfrm>
            <a:off x="6334467" y="8217966"/>
            <a:ext cx="2428533" cy="125934"/>
          </a:xfrm>
          <a:custGeom>
            <a:avLst/>
            <a:gdLst/>
            <a:ahLst/>
            <a:cxnLst/>
            <a:rect l="l" t="t" r="r" b="b"/>
            <a:pathLst>
              <a:path w="4738797" h="245735">
                <a:moveTo>
                  <a:pt x="0" y="0"/>
                </a:moveTo>
                <a:lnTo>
                  <a:pt x="4738797" y="0"/>
                </a:lnTo>
                <a:lnTo>
                  <a:pt x="4738797" y="245735"/>
                </a:lnTo>
                <a:lnTo>
                  <a:pt x="0" y="245735"/>
                </a:lnTo>
                <a:lnTo>
                  <a:pt x="0" y="0"/>
                </a:lnTo>
                <a:close/>
              </a:path>
            </a:pathLst>
          </a:custGeom>
          <a:blipFill>
            <a:blip r:embed="rId5"/>
            <a:stretch>
              <a:fillRect l="-11721" t="-22000" r="-11721"/>
            </a:stretch>
          </a:blipFill>
        </p:spPr>
      </p:sp>
      <p:sp>
        <p:nvSpPr>
          <p:cNvPr id="70" name="Freeform 70"/>
          <p:cNvSpPr/>
          <p:nvPr/>
        </p:nvSpPr>
        <p:spPr>
          <a:xfrm>
            <a:off x="6416573" y="5957854"/>
            <a:ext cx="2216511" cy="2216511"/>
          </a:xfrm>
          <a:custGeom>
            <a:avLst/>
            <a:gdLst/>
            <a:ahLst/>
            <a:cxnLst/>
            <a:rect l="l" t="t" r="r" b="b"/>
            <a:pathLst>
              <a:path w="4325071" h="4325071">
                <a:moveTo>
                  <a:pt x="0" y="0"/>
                </a:moveTo>
                <a:lnTo>
                  <a:pt x="4325071" y="0"/>
                </a:lnTo>
                <a:lnTo>
                  <a:pt x="4325071" y="4325071"/>
                </a:lnTo>
                <a:lnTo>
                  <a:pt x="0" y="4325071"/>
                </a:lnTo>
                <a:lnTo>
                  <a:pt x="0" y="0"/>
                </a:lnTo>
                <a:close/>
              </a:path>
            </a:pathLst>
          </a:custGeom>
          <a:blipFill>
            <a:blip r:embed="rId6"/>
            <a:stretch>
              <a:fillRect/>
            </a:stretch>
          </a:blipFill>
        </p:spPr>
      </p:sp>
      <p:sp>
        <p:nvSpPr>
          <p:cNvPr id="71" name="TextBox 71"/>
          <p:cNvSpPr txBox="1"/>
          <p:nvPr/>
        </p:nvSpPr>
        <p:spPr>
          <a:xfrm>
            <a:off x="8855445" y="7335998"/>
            <a:ext cx="4220773" cy="504946"/>
          </a:xfrm>
          <a:prstGeom prst="rect">
            <a:avLst/>
          </a:prstGeom>
        </p:spPr>
        <p:txBody>
          <a:bodyPr lIns="0" tIns="0" rIns="0" bIns="0" rtlCol="0" anchor="t">
            <a:spAutoFit/>
          </a:bodyPr>
          <a:lstStyle/>
          <a:p>
            <a:pPr algn="l">
              <a:lnSpc>
                <a:spcPts val="4435"/>
              </a:lnSpc>
            </a:pPr>
            <a:r>
              <a:rPr lang="en-US" sz="2800" b="1" i="1" dirty="0">
                <a:solidFill>
                  <a:srgbClr val="000000"/>
                </a:solidFill>
                <a:latin typeface="Arial Bold Italics"/>
                <a:ea typeface="Arial Bold Italics"/>
                <a:cs typeface="Arial Bold Italics"/>
                <a:sym typeface="Arial Bold Italics"/>
              </a:rPr>
              <a:t>#KeHSCon2026</a:t>
            </a:r>
          </a:p>
        </p:txBody>
      </p:sp>
      <p:sp>
        <p:nvSpPr>
          <p:cNvPr id="72" name="TextBox 72"/>
          <p:cNvSpPr txBox="1"/>
          <p:nvPr/>
        </p:nvSpPr>
        <p:spPr>
          <a:xfrm>
            <a:off x="8855445" y="6406555"/>
            <a:ext cx="9235837" cy="632033"/>
          </a:xfrm>
          <a:prstGeom prst="rect">
            <a:avLst/>
          </a:prstGeom>
        </p:spPr>
        <p:txBody>
          <a:bodyPr wrap="square" lIns="0" tIns="0" rIns="0" bIns="0" rtlCol="0" anchor="t">
            <a:spAutoFit/>
          </a:bodyPr>
          <a:lstStyle/>
          <a:p>
            <a:pPr algn="l">
              <a:lnSpc>
                <a:spcPts val="5589"/>
              </a:lnSpc>
            </a:pPr>
            <a:r>
              <a:rPr lang="en-US" sz="2800" b="1" dirty="0">
                <a:solidFill>
                  <a:srgbClr val="FFFFFF"/>
                </a:solidFill>
                <a:latin typeface="Arial Bold"/>
                <a:ea typeface="Arial Bold"/>
                <a:cs typeface="Arial Bold"/>
                <a:sym typeface="Arial Bold"/>
              </a:rPr>
              <a:t>Scan to visit our website</a:t>
            </a:r>
          </a:p>
        </p:txBody>
      </p:sp>
      <p:grpSp>
        <p:nvGrpSpPr>
          <p:cNvPr id="73" name="Group 73"/>
          <p:cNvGrpSpPr/>
          <p:nvPr/>
        </p:nvGrpSpPr>
        <p:grpSpPr>
          <a:xfrm>
            <a:off x="6477000" y="9455062"/>
            <a:ext cx="3061712" cy="337651"/>
            <a:chOff x="0" y="-57151"/>
            <a:chExt cx="4082282" cy="450201"/>
          </a:xfrm>
        </p:grpSpPr>
        <p:sp>
          <p:nvSpPr>
            <p:cNvPr id="74" name="Freeform 74"/>
            <p:cNvSpPr/>
            <p:nvPr/>
          </p:nvSpPr>
          <p:spPr>
            <a:xfrm>
              <a:off x="0" y="42357"/>
              <a:ext cx="329612" cy="336339"/>
            </a:xfrm>
            <a:custGeom>
              <a:avLst/>
              <a:gdLst/>
              <a:ahLst/>
              <a:cxnLst/>
              <a:rect l="l" t="t" r="r" b="b"/>
              <a:pathLst>
                <a:path w="329612" h="336339">
                  <a:moveTo>
                    <a:pt x="0" y="0"/>
                  </a:moveTo>
                  <a:lnTo>
                    <a:pt x="329612" y="0"/>
                  </a:lnTo>
                  <a:lnTo>
                    <a:pt x="329612" y="336339"/>
                  </a:lnTo>
                  <a:lnTo>
                    <a:pt x="0" y="33633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5" name="Freeform 75"/>
            <p:cNvSpPr/>
            <p:nvPr/>
          </p:nvSpPr>
          <p:spPr>
            <a:xfrm>
              <a:off x="451013" y="42357"/>
              <a:ext cx="336339" cy="336339"/>
            </a:xfrm>
            <a:custGeom>
              <a:avLst/>
              <a:gdLst/>
              <a:ahLst/>
              <a:cxnLst/>
              <a:rect l="l" t="t" r="r" b="b"/>
              <a:pathLst>
                <a:path w="336339" h="336339">
                  <a:moveTo>
                    <a:pt x="0" y="0"/>
                  </a:moveTo>
                  <a:lnTo>
                    <a:pt x="336338" y="0"/>
                  </a:lnTo>
                  <a:lnTo>
                    <a:pt x="336338" y="336339"/>
                  </a:lnTo>
                  <a:lnTo>
                    <a:pt x="0" y="33633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6" name="Freeform 76"/>
            <p:cNvSpPr/>
            <p:nvPr/>
          </p:nvSpPr>
          <p:spPr>
            <a:xfrm>
              <a:off x="966228" y="42357"/>
              <a:ext cx="336339" cy="336339"/>
            </a:xfrm>
            <a:custGeom>
              <a:avLst/>
              <a:gdLst/>
              <a:ahLst/>
              <a:cxnLst/>
              <a:rect l="l" t="t" r="r" b="b"/>
              <a:pathLst>
                <a:path w="336339" h="336339">
                  <a:moveTo>
                    <a:pt x="0" y="0"/>
                  </a:moveTo>
                  <a:lnTo>
                    <a:pt x="336339" y="0"/>
                  </a:lnTo>
                  <a:lnTo>
                    <a:pt x="336339" y="336339"/>
                  </a:lnTo>
                  <a:lnTo>
                    <a:pt x="0" y="33633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77" name="Freeform 77"/>
            <p:cNvSpPr/>
            <p:nvPr/>
          </p:nvSpPr>
          <p:spPr>
            <a:xfrm>
              <a:off x="1472729" y="42357"/>
              <a:ext cx="394427" cy="336339"/>
            </a:xfrm>
            <a:custGeom>
              <a:avLst/>
              <a:gdLst/>
              <a:ahLst/>
              <a:cxnLst/>
              <a:rect l="l" t="t" r="r" b="b"/>
              <a:pathLst>
                <a:path w="394427" h="336339">
                  <a:moveTo>
                    <a:pt x="0" y="0"/>
                  </a:moveTo>
                  <a:lnTo>
                    <a:pt x="394427" y="0"/>
                  </a:lnTo>
                  <a:lnTo>
                    <a:pt x="394427" y="336339"/>
                  </a:lnTo>
                  <a:lnTo>
                    <a:pt x="0" y="33633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80" name="TextBox 80"/>
            <p:cNvSpPr txBox="1"/>
            <p:nvPr/>
          </p:nvSpPr>
          <p:spPr>
            <a:xfrm>
              <a:off x="1990943" y="-57151"/>
              <a:ext cx="2091339" cy="450201"/>
            </a:xfrm>
            <a:prstGeom prst="rect">
              <a:avLst/>
            </a:prstGeom>
          </p:spPr>
          <p:txBody>
            <a:bodyPr wrap="square" lIns="0" tIns="0" rIns="0" bIns="0" rtlCol="0" anchor="t">
              <a:spAutoFit/>
            </a:bodyPr>
            <a:lstStyle/>
            <a:p>
              <a:pPr algn="ctr">
                <a:lnSpc>
                  <a:spcPts val="2758"/>
                </a:lnSpc>
              </a:pPr>
              <a:r>
                <a:rPr lang="en-US" sz="1970" dirty="0">
                  <a:solidFill>
                    <a:srgbClr val="000000"/>
                  </a:solidFill>
                  <a:latin typeface="Arial"/>
                  <a:ea typeface="Arial"/>
                  <a:cs typeface="Arial"/>
                  <a:sym typeface="Arial"/>
                </a:rPr>
                <a:t>@NPHIKenya</a:t>
              </a:r>
            </a:p>
          </p:txBody>
        </p:sp>
      </p:grpSp>
      <p:grpSp>
        <p:nvGrpSpPr>
          <p:cNvPr id="83" name="Group 82">
            <a:extLst>
              <a:ext uri="{FF2B5EF4-FFF2-40B4-BE49-F238E27FC236}">
                <a16:creationId xmlns:a16="http://schemas.microsoft.com/office/drawing/2014/main" id="{21E2631C-EFD1-2251-57AD-4B0A5E1B53AD}"/>
              </a:ext>
            </a:extLst>
          </p:cNvPr>
          <p:cNvGrpSpPr/>
          <p:nvPr/>
        </p:nvGrpSpPr>
        <p:grpSpPr>
          <a:xfrm>
            <a:off x="9729780" y="9455062"/>
            <a:ext cx="2160985" cy="337651"/>
            <a:chOff x="10620962" y="8981676"/>
            <a:chExt cx="2160985" cy="337651"/>
          </a:xfrm>
        </p:grpSpPr>
        <p:sp>
          <p:nvSpPr>
            <p:cNvPr id="81" name="Freeform 78"/>
            <p:cNvSpPr/>
            <p:nvPr/>
          </p:nvSpPr>
          <p:spPr>
            <a:xfrm>
              <a:off x="10620962" y="9046648"/>
              <a:ext cx="250570" cy="250570"/>
            </a:xfrm>
            <a:custGeom>
              <a:avLst/>
              <a:gdLst/>
              <a:ahLst/>
              <a:cxnLst/>
              <a:rect l="l" t="t" r="r" b="b"/>
              <a:pathLst>
                <a:path w="334093" h="334093">
                  <a:moveTo>
                    <a:pt x="0" y="0"/>
                  </a:moveTo>
                  <a:lnTo>
                    <a:pt x="334093" y="0"/>
                  </a:lnTo>
                  <a:lnTo>
                    <a:pt x="334093" y="334093"/>
                  </a:lnTo>
                  <a:lnTo>
                    <a:pt x="0" y="33409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82" name="TextBox 79"/>
            <p:cNvSpPr txBox="1"/>
            <p:nvPr/>
          </p:nvSpPr>
          <p:spPr>
            <a:xfrm>
              <a:off x="10946176" y="8981676"/>
              <a:ext cx="1835771" cy="337651"/>
            </a:xfrm>
            <a:prstGeom prst="rect">
              <a:avLst/>
            </a:prstGeom>
          </p:spPr>
          <p:txBody>
            <a:bodyPr wrap="square" lIns="0" tIns="0" rIns="0" bIns="0" rtlCol="0" anchor="t">
              <a:spAutoFit/>
            </a:bodyPr>
            <a:lstStyle/>
            <a:p>
              <a:pPr algn="ctr">
                <a:lnSpc>
                  <a:spcPts val="2758"/>
                </a:lnSpc>
              </a:pPr>
              <a:r>
                <a:rPr lang="en-US" sz="1970" dirty="0">
                  <a:solidFill>
                    <a:srgbClr val="000000"/>
                  </a:solidFill>
                  <a:latin typeface="Arial"/>
                  <a:ea typeface="Arial"/>
                  <a:cs typeface="Arial"/>
                  <a:sym typeface="Arial"/>
                </a:rPr>
                <a:t>www.nphi.go.ke</a:t>
              </a:r>
            </a:p>
          </p:txBody>
        </p:sp>
      </p:grpSp>
      <p:sp>
        <p:nvSpPr>
          <p:cNvPr id="84" name="TextBox 72">
            <a:extLst>
              <a:ext uri="{FF2B5EF4-FFF2-40B4-BE49-F238E27FC236}">
                <a16:creationId xmlns:a16="http://schemas.microsoft.com/office/drawing/2014/main" id="{FB6DC28F-B038-00B1-EE78-3D443126D345}"/>
              </a:ext>
            </a:extLst>
          </p:cNvPr>
          <p:cNvSpPr txBox="1"/>
          <p:nvPr/>
        </p:nvSpPr>
        <p:spPr>
          <a:xfrm>
            <a:off x="4237526" y="4914900"/>
            <a:ext cx="9235837" cy="981038"/>
          </a:xfrm>
          <a:prstGeom prst="rect">
            <a:avLst/>
          </a:prstGeom>
        </p:spPr>
        <p:txBody>
          <a:bodyPr wrap="square" lIns="0" tIns="0" rIns="0" bIns="0" rtlCol="0" anchor="t">
            <a:spAutoFit/>
          </a:bodyPr>
          <a:lstStyle/>
          <a:p>
            <a:pPr algn="ctr">
              <a:lnSpc>
                <a:spcPts val="5589"/>
              </a:lnSpc>
            </a:pPr>
            <a:r>
              <a:rPr lang="en-US" sz="11500" b="1" dirty="0">
                <a:solidFill>
                  <a:srgbClr val="FFFFFF"/>
                </a:solidFill>
                <a:latin typeface="Brush Script MT" panose="03060802040406070304" pitchFamily="66" charset="0"/>
                <a:ea typeface="Arial Bold"/>
                <a:cs typeface="Arial Bold"/>
                <a:sym typeface="Arial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992</TotalTime>
  <Words>2271</Words>
  <Application>Microsoft Office PowerPoint</Application>
  <PresentationFormat>Custom</PresentationFormat>
  <Paragraphs>246</Paragraphs>
  <Slides>15</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Wingdings</vt:lpstr>
      <vt:lpstr>Calibri</vt:lpstr>
      <vt:lpstr>Arial</vt:lpstr>
      <vt:lpstr>Brush Script MT</vt:lpstr>
      <vt:lpstr>Arial Bold Italics</vt:lpstr>
      <vt:lpstr>Arial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KNPHI Slides Template</dc:title>
  <dc:creator>HP</dc:creator>
  <cp:lastModifiedBy>Janet Wangeci</cp:lastModifiedBy>
  <cp:revision>12</cp:revision>
  <dcterms:created xsi:type="dcterms:W3CDTF">2006-08-16T00:00:00Z</dcterms:created>
  <dcterms:modified xsi:type="dcterms:W3CDTF">2026-04-28T14:42:46Z</dcterms:modified>
  <dc:identifier>DAHHYIZfiEY</dc:identifier>
</cp:coreProperties>
</file>